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19.xml" ContentType="application/vnd.openxmlformats-officedocument.presentationml.notesSl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20.xml" ContentType="application/vnd.openxmlformats-officedocument.presentationml.notesSl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8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55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60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8" r:id="rId1"/>
  </p:sldMasterIdLst>
  <p:notesMasterIdLst>
    <p:notesMasterId r:id="rId70"/>
  </p:notesMasterIdLst>
  <p:sldIdLst>
    <p:sldId id="324" r:id="rId2"/>
    <p:sldId id="266" r:id="rId3"/>
    <p:sldId id="262" r:id="rId4"/>
    <p:sldId id="265" r:id="rId5"/>
    <p:sldId id="269" r:id="rId6"/>
    <p:sldId id="268" r:id="rId7"/>
    <p:sldId id="325" r:id="rId8"/>
    <p:sldId id="365" r:id="rId9"/>
    <p:sldId id="382" r:id="rId10"/>
    <p:sldId id="389" r:id="rId11"/>
    <p:sldId id="342" r:id="rId12"/>
    <p:sldId id="346" r:id="rId13"/>
    <p:sldId id="431" r:id="rId14"/>
    <p:sldId id="418" r:id="rId15"/>
    <p:sldId id="433" r:id="rId16"/>
    <p:sldId id="390" r:id="rId17"/>
    <p:sldId id="380" r:id="rId18"/>
    <p:sldId id="391" r:id="rId19"/>
    <p:sldId id="388" r:id="rId20"/>
    <p:sldId id="387" r:id="rId21"/>
    <p:sldId id="393" r:id="rId22"/>
    <p:sldId id="385" r:id="rId23"/>
    <p:sldId id="383" r:id="rId24"/>
    <p:sldId id="311" r:id="rId25"/>
    <p:sldId id="467" r:id="rId26"/>
    <p:sldId id="471" r:id="rId27"/>
    <p:sldId id="472" r:id="rId28"/>
    <p:sldId id="473" r:id="rId29"/>
    <p:sldId id="474" r:id="rId30"/>
    <p:sldId id="475" r:id="rId31"/>
    <p:sldId id="476" r:id="rId32"/>
    <p:sldId id="477" r:id="rId33"/>
    <p:sldId id="478" r:id="rId34"/>
    <p:sldId id="479" r:id="rId35"/>
    <p:sldId id="480" r:id="rId36"/>
    <p:sldId id="481" r:id="rId37"/>
    <p:sldId id="482" r:id="rId38"/>
    <p:sldId id="483" r:id="rId39"/>
    <p:sldId id="484" r:id="rId40"/>
    <p:sldId id="485" r:id="rId41"/>
    <p:sldId id="486" r:id="rId42"/>
    <p:sldId id="487" r:id="rId43"/>
    <p:sldId id="489" r:id="rId44"/>
    <p:sldId id="490" r:id="rId45"/>
    <p:sldId id="435" r:id="rId46"/>
    <p:sldId id="436" r:id="rId47"/>
    <p:sldId id="438" r:id="rId48"/>
    <p:sldId id="439" r:id="rId49"/>
    <p:sldId id="440" r:id="rId50"/>
    <p:sldId id="441" r:id="rId51"/>
    <p:sldId id="442" r:id="rId52"/>
    <p:sldId id="470" r:id="rId53"/>
    <p:sldId id="444" r:id="rId54"/>
    <p:sldId id="445" r:id="rId55"/>
    <p:sldId id="446" r:id="rId56"/>
    <p:sldId id="448" r:id="rId57"/>
    <p:sldId id="449" r:id="rId58"/>
    <p:sldId id="450" r:id="rId59"/>
    <p:sldId id="451" r:id="rId60"/>
    <p:sldId id="452" r:id="rId61"/>
    <p:sldId id="453" r:id="rId62"/>
    <p:sldId id="454" r:id="rId63"/>
    <p:sldId id="455" r:id="rId64"/>
    <p:sldId id="456" r:id="rId65"/>
    <p:sldId id="457" r:id="rId66"/>
    <p:sldId id="458" r:id="rId67"/>
    <p:sldId id="459" r:id="rId68"/>
    <p:sldId id="460" r:id="rId6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 Eyler" initials="RE" lastIdx="17" clrIdx="0">
    <p:extLst>
      <p:ext uri="{19B8F6BF-5375-455C-9EA6-DF929625EA0E}">
        <p15:presenceInfo xmlns:p15="http://schemas.microsoft.com/office/powerpoint/2012/main" xmlns="" userId="S-1-5-21-3133791568-2822460311-1774536114-21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CB219B-DA2A-412F-BE8E-C58E96353DB8}">
  <a:tblStyle styleId="{59CB219B-DA2A-412F-BE8E-C58E96353DB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07"/>
    <p:restoredTop sz="60327" autoAdjust="0"/>
  </p:normalViewPr>
  <p:slideViewPr>
    <p:cSldViewPr snapToGrid="0" snapToObjects="1">
      <p:cViewPr varScale="1">
        <p:scale>
          <a:sx n="66" d="100"/>
          <a:sy n="66" d="100"/>
        </p:scale>
        <p:origin x="-1640" y="-1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>
        <p:scale>
          <a:sx n="100" d="100"/>
          <a:sy n="100" d="100"/>
        </p:scale>
        <p:origin x="2368" y="-2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printerSettings" Target="printerSettings/printerSettings1.bin"/><Relationship Id="rId72" Type="http://schemas.openxmlformats.org/officeDocument/2006/relationships/commentAuthors" Target="commentAuthor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79" Type="http://schemas.microsoft.com/office/2016/11/relationships/changesInfo" Target="changesInfos/changesInfo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0AB37BD1-8BB4-4E92-ABEA-D250FA46E334}"/>
    <pc:docChg chg="addSld delSld modSld sldOrd">
      <pc:chgData name="" userId="" providerId="" clId="Web-{0AB37BD1-8BB4-4E92-ABEA-D250FA46E334}" dt="2018-04-19T22:44:32.614" v="3186"/>
      <pc:docMkLst>
        <pc:docMk/>
      </pc:docMkLst>
      <pc:sldChg chg="modSp">
        <pc:chgData name="" userId="" providerId="" clId="Web-{0AB37BD1-8BB4-4E92-ABEA-D250FA46E334}" dt="2018-04-19T20:13:01.680" v="26"/>
        <pc:sldMkLst>
          <pc:docMk/>
          <pc:sldMk cId="632330844" sldId="324"/>
        </pc:sldMkLst>
        <pc:spChg chg="mod">
          <ac:chgData name="" userId="" providerId="" clId="Web-{0AB37BD1-8BB4-4E92-ABEA-D250FA46E334}" dt="2018-04-19T20:13:01.680" v="26"/>
          <ac:spMkLst>
            <pc:docMk/>
            <pc:sldMk cId="632330844" sldId="324"/>
            <ac:spMk id="4100" creationId="{00000000-0000-0000-0000-000000000000}"/>
          </ac:spMkLst>
        </pc:spChg>
      </pc:sldChg>
      <pc:sldChg chg="modSp">
        <pc:chgData name="" userId="" providerId="" clId="Web-{0AB37BD1-8BB4-4E92-ABEA-D250FA46E334}" dt="2018-04-19T20:15:01.696" v="53"/>
        <pc:sldMkLst>
          <pc:docMk/>
          <pc:sldMk cId="2547670352" sldId="325"/>
        </pc:sldMkLst>
        <pc:spChg chg="mod">
          <ac:chgData name="" userId="" providerId="" clId="Web-{0AB37BD1-8BB4-4E92-ABEA-D250FA46E334}" dt="2018-04-19T20:15:01.696" v="53"/>
          <ac:spMkLst>
            <pc:docMk/>
            <pc:sldMk cId="2547670352" sldId="325"/>
            <ac:spMk id="2" creationId="{00000000-0000-0000-0000-000000000000}"/>
          </ac:spMkLst>
        </pc:spChg>
      </pc:sldChg>
      <pc:sldChg chg="addSp modSp mod ord modClrScheme chgLayout">
        <pc:chgData name="" userId="" providerId="" clId="Web-{0AB37BD1-8BB4-4E92-ABEA-D250FA46E334}" dt="2018-04-19T21:05:35.443" v="1395"/>
        <pc:sldMkLst>
          <pc:docMk/>
          <pc:sldMk cId="3562979000" sldId="346"/>
        </pc:sldMkLst>
        <pc:spChg chg="add mod ord">
          <ac:chgData name="" userId="" providerId="" clId="Web-{0AB37BD1-8BB4-4E92-ABEA-D250FA46E334}" dt="2018-04-19T20:35:02.849" v="727"/>
          <ac:spMkLst>
            <pc:docMk/>
            <pc:sldMk cId="3562979000" sldId="346"/>
            <ac:spMk id="3" creationId="{954AB481-9ED4-45E9-8D4C-B365AC2970CD}"/>
          </ac:spMkLst>
        </pc:spChg>
        <pc:spChg chg="mod ord">
          <ac:chgData name="" userId="" providerId="" clId="Web-{0AB37BD1-8BB4-4E92-ABEA-D250FA46E334}" dt="2018-04-19T20:34:21.458" v="701"/>
          <ac:spMkLst>
            <pc:docMk/>
            <pc:sldMk cId="3562979000" sldId="346"/>
            <ac:spMk id="4" creationId="{00000000-0000-0000-0000-000000000000}"/>
          </ac:spMkLst>
        </pc:spChg>
        <pc:spChg chg="add mod ord">
          <ac:chgData name="" userId="" providerId="" clId="Web-{0AB37BD1-8BB4-4E92-ABEA-D250FA46E334}" dt="2018-04-19T20:34:21.458" v="701"/>
          <ac:spMkLst>
            <pc:docMk/>
            <pc:sldMk cId="3562979000" sldId="346"/>
            <ac:spMk id="7" creationId="{B016B570-9C12-426A-91CB-C17805B514B2}"/>
          </ac:spMkLst>
        </pc:spChg>
        <pc:picChg chg="mod">
          <ac:chgData name="" userId="" providerId="" clId="Web-{0AB37BD1-8BB4-4E92-ABEA-D250FA46E334}" dt="2018-04-19T20:34:27.364" v="702"/>
          <ac:picMkLst>
            <pc:docMk/>
            <pc:sldMk cId="3562979000" sldId="346"/>
            <ac:picMk id="5" creationId="{00000000-0000-0000-0000-000000000000}"/>
          </ac:picMkLst>
        </pc:picChg>
      </pc:sldChg>
      <pc:sldChg chg="modSp new ord">
        <pc:chgData name="" userId="" providerId="" clId="Web-{0AB37BD1-8BB4-4E92-ABEA-D250FA46E334}" dt="2018-04-19T22:03:02.731" v="2890"/>
        <pc:sldMkLst>
          <pc:docMk/>
          <pc:sldMk cId="3084607903" sldId="365"/>
        </pc:sldMkLst>
        <pc:spChg chg="mod">
          <ac:chgData name="" userId="" providerId="" clId="Web-{0AB37BD1-8BB4-4E92-ABEA-D250FA46E334}" dt="2018-04-19T20:57:13.968" v="962"/>
          <ac:spMkLst>
            <pc:docMk/>
            <pc:sldMk cId="3084607903" sldId="365"/>
            <ac:spMk id="2" creationId="{0FAE57B9-A8C5-408D-A842-E4056778F0D8}"/>
          </ac:spMkLst>
        </pc:spChg>
        <pc:spChg chg="mod">
          <ac:chgData name="" userId="" providerId="" clId="Web-{0AB37BD1-8BB4-4E92-ABEA-D250FA46E334}" dt="2018-04-19T22:03:02.731" v="2890"/>
          <ac:spMkLst>
            <pc:docMk/>
            <pc:sldMk cId="3084607903" sldId="365"/>
            <ac:spMk id="3" creationId="{90FC3BE4-4AFC-421E-BB7B-AAC3E3B9D535}"/>
          </ac:spMkLst>
        </pc:spChg>
      </pc:sldChg>
    </pc:docChg>
  </pc:docChgLst>
  <pc:docChgLst>
    <pc:chgData clId="Web-{8949EBE0-7A58-461A-89DD-BD01800DDE05}"/>
    <pc:docChg chg="modSld">
      <pc:chgData name="" userId="" providerId="" clId="Web-{8949EBE0-7A58-461A-89DD-BD01800DDE05}" dt="2018-05-02T20:06:52.620" v="9"/>
      <pc:docMkLst>
        <pc:docMk/>
      </pc:docMkLst>
    </pc:docChg>
  </pc:docChgLst>
  <pc:docChgLst>
    <pc:chgData clId="Web-{A19D767C-C010-4C07-B8C1-686B27385BA4}"/>
    <pc:docChg chg="modSld">
      <pc:chgData name="" userId="" providerId="" clId="Web-{A19D767C-C010-4C07-B8C1-686B27385BA4}" dt="2018-05-03T03:02:46.464" v="262"/>
      <pc:docMkLst>
        <pc:docMk/>
      </pc:docMkLst>
      <pc:sldChg chg="modNotes">
        <pc:chgData name="" userId="" providerId="" clId="Web-{A19D767C-C010-4C07-B8C1-686B27385BA4}" dt="2018-05-03T02:47:15.888" v="18"/>
        <pc:sldMkLst>
          <pc:docMk/>
          <pc:sldMk cId="701818748" sldId="288"/>
        </pc:sldMkLst>
      </pc:sldChg>
      <pc:sldChg chg="modNotes">
        <pc:chgData name="" userId="" providerId="" clId="Web-{A19D767C-C010-4C07-B8C1-686B27385BA4}" dt="2018-05-03T03:02:46.464" v="262"/>
        <pc:sldMkLst>
          <pc:docMk/>
          <pc:sldMk cId="465071473" sldId="311"/>
        </pc:sldMkLst>
      </pc:sldChg>
      <pc:sldChg chg="modNotes">
        <pc:chgData name="" userId="" providerId="" clId="Web-{A19D767C-C010-4C07-B8C1-686B27385BA4}" dt="2018-05-03T03:02:37.448" v="260"/>
        <pc:sldMkLst>
          <pc:docMk/>
          <pc:sldMk cId="2693021404" sldId="343"/>
        </pc:sldMkLst>
      </pc:sldChg>
      <pc:sldChg chg="modNotes">
        <pc:chgData name="" userId="" providerId="" clId="Web-{A19D767C-C010-4C07-B8C1-686B27385BA4}" dt="2018-05-03T03:02:03.773" v="255"/>
        <pc:sldMkLst>
          <pc:docMk/>
          <pc:sldMk cId="2262248025" sldId="421"/>
        </pc:sldMkLst>
      </pc:sldChg>
    </pc:docChg>
  </pc:docChgLst>
  <pc:docChgLst>
    <pc:chgData clId="Web-{5FCA034B-2A08-439C-B3DD-16A6C86C03C0}"/>
    <pc:docChg chg="modSld">
      <pc:chgData name="" userId="" providerId="" clId="Web-{5FCA034B-2A08-439C-B3DD-16A6C86C03C0}" dt="2018-05-02T20:02:15.726" v="0"/>
      <pc:docMkLst>
        <pc:docMk/>
      </pc:docMkLst>
    </pc:docChg>
  </pc:docChgLst>
  <pc:docChgLst>
    <pc:chgData clId="Web-{309AAF38-E984-492B-800F-9FADD6AF9B8D}"/>
    <pc:docChg chg="modSld sldOrd">
      <pc:chgData name="" userId="" providerId="" clId="Web-{309AAF38-E984-492B-800F-9FADD6AF9B8D}" dt="2018-04-20T20:50:41.079" v="2101"/>
      <pc:docMkLst>
        <pc:docMk/>
      </pc:docMkLst>
      <pc:sldChg chg="modSp">
        <pc:chgData name="" userId="" providerId="" clId="Web-{309AAF38-E984-492B-800F-9FADD6AF9B8D}" dt="2018-04-20T19:41:23.561" v="324"/>
        <pc:sldMkLst>
          <pc:docMk/>
          <pc:sldMk cId="3084607903" sldId="365"/>
        </pc:sldMkLst>
        <pc:spChg chg="mod">
          <ac:chgData name="" userId="" providerId="" clId="Web-{309AAF38-E984-492B-800F-9FADD6AF9B8D}" dt="2018-04-20T19:33:45.543" v="225"/>
          <ac:spMkLst>
            <pc:docMk/>
            <pc:sldMk cId="3084607903" sldId="365"/>
            <ac:spMk id="2" creationId="{0FAE57B9-A8C5-408D-A842-E4056778F0D8}"/>
          </ac:spMkLst>
        </pc:spChg>
        <pc:spChg chg="mod">
          <ac:chgData name="" userId="" providerId="" clId="Web-{309AAF38-E984-492B-800F-9FADD6AF9B8D}" dt="2018-04-20T19:41:23.561" v="324"/>
          <ac:spMkLst>
            <pc:docMk/>
            <pc:sldMk cId="3084607903" sldId="365"/>
            <ac:spMk id="3" creationId="{90FC3BE4-4AFC-421E-BB7B-AAC3E3B9D535}"/>
          </ac:spMkLst>
        </pc:spChg>
      </pc:sldChg>
    </pc:docChg>
  </pc:docChgLst>
  <pc:docChgLst>
    <pc:chgData clId="Web-{DFC070A9-F72B-412D-9C11-BCCD53BDB358}"/>
    <pc:docChg chg="modSld sldOrd">
      <pc:chgData name="" userId="" providerId="" clId="Web-{DFC070A9-F72B-412D-9C11-BCCD53BDB358}" dt="2018-04-27T16:03:50.804" v="76"/>
      <pc:docMkLst>
        <pc:docMk/>
      </pc:docMkLst>
    </pc:docChg>
  </pc:docChgLst>
  <pc:docChgLst>
    <pc:chgData clId="Web-{2A969C70-C2B4-4F3A-B30E-6DB38BFACE43}"/>
    <pc:docChg chg="addSld modSld">
      <pc:chgData name="" userId="" providerId="" clId="Web-{2A969C70-C2B4-4F3A-B30E-6DB38BFACE43}" dt="2018-05-03T02:11:46.404" v="94"/>
      <pc:docMkLst>
        <pc:docMk/>
      </pc:docMkLst>
      <pc:sldChg chg="modSp">
        <pc:chgData name="" userId="" providerId="" clId="Web-{2A969C70-C2B4-4F3A-B30E-6DB38BFACE43}" dt="2018-05-03T02:11:18.544" v="89"/>
        <pc:sldMkLst>
          <pc:docMk/>
          <pc:sldMk cId="465071473" sldId="311"/>
        </pc:sldMkLst>
        <pc:spChg chg="mod">
          <ac:chgData name="" userId="" providerId="" clId="Web-{2A969C70-C2B4-4F3A-B30E-6DB38BFACE43}" dt="2018-05-03T02:09:49.496" v="86"/>
          <ac:spMkLst>
            <pc:docMk/>
            <pc:sldMk cId="465071473" sldId="311"/>
            <ac:spMk id="2" creationId="{9990F9CE-DAF0-3844-BED9-22A64182A360}"/>
          </ac:spMkLst>
        </pc:spChg>
        <pc:spChg chg="mod">
          <ac:chgData name="" userId="" providerId="" clId="Web-{2A969C70-C2B4-4F3A-B30E-6DB38BFACE43}" dt="2018-05-03T02:11:18.544" v="89"/>
          <ac:spMkLst>
            <pc:docMk/>
            <pc:sldMk cId="465071473" sldId="311"/>
            <ac:spMk id="124" creationId="{00000000-0000-0000-0000-000000000000}"/>
          </ac:spMkLst>
        </pc:spChg>
      </pc:sldChg>
      <pc:sldChg chg="modSp">
        <pc:chgData name="" userId="" providerId="" clId="Web-{2A969C70-C2B4-4F3A-B30E-6DB38BFACE43}" dt="2018-05-03T02:11:44.983" v="92"/>
        <pc:sldMkLst>
          <pc:docMk/>
          <pc:sldMk cId="2693021404" sldId="343"/>
        </pc:sldMkLst>
        <pc:spChg chg="mod">
          <ac:chgData name="" userId="" providerId="" clId="Web-{2A969C70-C2B4-4F3A-B30E-6DB38BFACE43}" dt="2018-05-03T02:11:44.983" v="92"/>
          <ac:spMkLst>
            <pc:docMk/>
            <pc:sldMk cId="2693021404" sldId="343"/>
            <ac:spMk id="3" creationId="{00000000-0000-0000-0000-000000000000}"/>
          </ac:spMkLst>
        </pc:spChg>
      </pc:sldChg>
      <pc:sldChg chg="addSp delSp modSp">
        <pc:chgData name="" userId="" providerId="" clId="Web-{2A969C70-C2B4-4F3A-B30E-6DB38BFACE43}" dt="2018-05-03T02:02:13.964" v="18"/>
        <pc:sldMkLst>
          <pc:docMk/>
          <pc:sldMk cId="4278016602" sldId="434"/>
        </pc:sldMkLst>
        <pc:picChg chg="add del mod">
          <ac:chgData name="" userId="" providerId="" clId="Web-{2A969C70-C2B4-4F3A-B30E-6DB38BFACE43}" dt="2018-05-03T02:00:14.822" v="6"/>
          <ac:picMkLst>
            <pc:docMk/>
            <pc:sldMk cId="4278016602" sldId="434"/>
            <ac:picMk id="2" creationId="{D460B2D9-8C05-4CBF-BCE4-2DF6313790A2}"/>
          </ac:picMkLst>
        </pc:picChg>
        <pc:picChg chg="add del mod">
          <ac:chgData name="" userId="" providerId="" clId="Web-{2A969C70-C2B4-4F3A-B30E-6DB38BFACE43}" dt="2018-05-03T02:02:13.964" v="18"/>
          <ac:picMkLst>
            <pc:docMk/>
            <pc:sldMk cId="4278016602" sldId="434"/>
            <ac:picMk id="4" creationId="{CC2C2BD8-B087-480C-874A-7C16B23E35F9}"/>
          </ac:picMkLst>
        </pc:picChg>
      </pc:sldChg>
      <pc:sldChg chg="addSp delSp modSp new">
        <pc:chgData name="" userId="" providerId="" clId="Web-{2A969C70-C2B4-4F3A-B30E-6DB38BFACE43}" dt="2018-05-03T02:04:23.851" v="26"/>
        <pc:sldMkLst>
          <pc:docMk/>
          <pc:sldMk cId="2484577152" sldId="466"/>
        </pc:sldMkLst>
        <pc:picChg chg="add del mod">
          <ac:chgData name="" userId="" providerId="" clId="Web-{2A969C70-C2B4-4F3A-B30E-6DB38BFACE43}" dt="2018-05-03T02:04:04.770" v="22"/>
          <ac:picMkLst>
            <pc:docMk/>
            <pc:sldMk cId="2484577152" sldId="466"/>
            <ac:picMk id="2" creationId="{46492DE6-449B-4C11-8622-55F2F1792FCE}"/>
          </ac:picMkLst>
        </pc:picChg>
        <pc:picChg chg="add mod">
          <ac:chgData name="" userId="" providerId="" clId="Web-{2A969C70-C2B4-4F3A-B30E-6DB38BFACE43}" dt="2018-05-03T02:04:23.851" v="26"/>
          <ac:picMkLst>
            <pc:docMk/>
            <pc:sldMk cId="2484577152" sldId="466"/>
            <ac:picMk id="4" creationId="{C7AE60D3-6699-49A5-8283-E42F323E22A9}"/>
          </ac:picMkLst>
        </pc:picChg>
      </pc:sldChg>
    </pc:docChg>
  </pc:docChgLst>
  <pc:docChgLst>
    <pc:chgData clId="Web-{00C28829-2BBC-4CFC-8B3D-A3E00AE8A333}"/>
    <pc:docChg chg="addSld delSld modSld sldOrd">
      <pc:chgData name="" userId="" providerId="" clId="Web-{00C28829-2BBC-4CFC-8B3D-A3E00AE8A333}" dt="2018-04-27T05:14:08.678" v="1036"/>
      <pc:docMkLst>
        <pc:docMk/>
      </pc:docMkLst>
      <pc:sldChg chg="modSp ord">
        <pc:chgData name="" userId="" providerId="" clId="Web-{00C28829-2BBC-4CFC-8B3D-A3E00AE8A333}" dt="2018-04-27T04:29:23.458" v="452"/>
        <pc:sldMkLst>
          <pc:docMk/>
          <pc:sldMk cId="465071473" sldId="311"/>
        </pc:sldMkLst>
        <pc:spChg chg="mod">
          <ac:chgData name="" userId="" providerId="" clId="Web-{00C28829-2BBC-4CFC-8B3D-A3E00AE8A333}" dt="2018-04-27T04:25:53.393" v="255"/>
          <ac:spMkLst>
            <pc:docMk/>
            <pc:sldMk cId="465071473" sldId="311"/>
            <ac:spMk id="125" creationId="{00000000-0000-0000-0000-000000000000}"/>
          </ac:spMkLst>
        </pc:spChg>
      </pc:sldChg>
    </pc:docChg>
  </pc:docChgLst>
  <pc:docChgLst>
    <pc:chgData clId="Web-{A5FA8041-3C8D-4C39-9DA4-94E92B5ADD80}"/>
    <pc:docChg chg="modSld">
      <pc:chgData name="" userId="" providerId="" clId="Web-{A5FA8041-3C8D-4C39-9DA4-94E92B5ADD80}" dt="2018-05-02T19:17:33.187" v="10"/>
      <pc:docMkLst>
        <pc:docMk/>
      </pc:docMkLst>
      <pc:sldChg chg="addSp modSp">
        <pc:chgData name="" userId="" providerId="" clId="Web-{A5FA8041-3C8D-4C39-9DA4-94E92B5ADD80}" dt="2018-05-02T19:08:20.165" v="9"/>
        <pc:sldMkLst>
          <pc:docMk/>
          <pc:sldMk cId="2547670352" sldId="325"/>
        </pc:sldMkLst>
        <pc:spChg chg="mod">
          <ac:chgData name="" userId="" providerId="" clId="Web-{A5FA8041-3C8D-4C39-9DA4-94E92B5ADD80}" dt="2018-05-02T19:08:07.148" v="2"/>
          <ac:spMkLst>
            <pc:docMk/>
            <pc:sldMk cId="2547670352" sldId="325"/>
            <ac:spMk id="2" creationId="{00000000-0000-0000-0000-000000000000}"/>
          </ac:spMkLst>
        </pc:spChg>
        <pc:picChg chg="add mod">
          <ac:chgData name="" userId="" providerId="" clId="Web-{A5FA8041-3C8D-4C39-9DA4-94E92B5ADD80}" dt="2018-05-02T19:08:20.165" v="9"/>
          <ac:picMkLst>
            <pc:docMk/>
            <pc:sldMk cId="2547670352" sldId="325"/>
            <ac:picMk id="3" creationId="{809FF848-F092-4D84-BE58-EC1F6394A67D}"/>
          </ac:picMkLst>
        </pc:picChg>
      </pc:sldChg>
    </pc:docChg>
  </pc:docChgLst>
  <pc:docChgLst>
    <pc:chgData clId="Web-{8F553CD7-491D-4BF1-9CA2-B23735041A43}"/>
    <pc:docChg chg="addSld delSld modSld sldOrd">
      <pc:chgData name="" userId="" providerId="" clId="Web-{8F553CD7-491D-4BF1-9CA2-B23735041A43}" dt="2018-05-03T17:02:09.261" v="70"/>
      <pc:docMkLst>
        <pc:docMk/>
      </pc:docMkLst>
      <pc:sldChg chg="modSp">
        <pc:chgData name="" userId="" providerId="" clId="Web-{8F553CD7-491D-4BF1-9CA2-B23735041A43}" dt="2018-05-03T17:00:28.259" v="25"/>
        <pc:sldMkLst>
          <pc:docMk/>
          <pc:sldMk cId="465071473" sldId="311"/>
        </pc:sldMkLst>
        <pc:spChg chg="mod">
          <ac:chgData name="" userId="" providerId="" clId="Web-{8F553CD7-491D-4BF1-9CA2-B23735041A43}" dt="2018-05-03T17:00:28.259" v="25"/>
          <ac:spMkLst>
            <pc:docMk/>
            <pc:sldMk cId="465071473" sldId="311"/>
            <ac:spMk id="124" creationId="{00000000-0000-0000-0000-000000000000}"/>
          </ac:spMkLst>
        </pc:spChg>
      </pc:sldChg>
      <pc:sldChg chg="new del">
        <pc:chgData name="" userId="" providerId="" clId="Web-{8F553CD7-491D-4BF1-9CA2-B23735041A43}" dt="2018-05-03T16:58:46.321" v="1"/>
        <pc:sldMkLst>
          <pc:docMk/>
          <pc:sldMk cId="2728739361" sldId="467"/>
        </pc:sldMkLst>
      </pc:sldChg>
      <pc:sldChg chg="modSp new ord">
        <pc:chgData name="" userId="" providerId="" clId="Web-{8F553CD7-491D-4BF1-9CA2-B23735041A43}" dt="2018-05-03T17:02:09.261" v="69"/>
        <pc:sldMkLst>
          <pc:docMk/>
          <pc:sldMk cId="4170197730" sldId="467"/>
        </pc:sldMkLst>
        <pc:spChg chg="mod">
          <ac:chgData name="" userId="" providerId="" clId="Web-{8F553CD7-491D-4BF1-9CA2-B23735041A43}" dt="2018-05-03T17:01:17.932" v="59"/>
          <ac:spMkLst>
            <pc:docMk/>
            <pc:sldMk cId="4170197730" sldId="467"/>
            <ac:spMk id="2" creationId="{E200C123-9091-4699-9521-353286C25E92}"/>
          </ac:spMkLst>
        </pc:spChg>
        <pc:spChg chg="mod">
          <ac:chgData name="" userId="" providerId="" clId="Web-{8F553CD7-491D-4BF1-9CA2-B23735041A43}" dt="2018-05-03T17:02:09.261" v="69"/>
          <ac:spMkLst>
            <pc:docMk/>
            <pc:sldMk cId="4170197730" sldId="467"/>
            <ac:spMk id="3" creationId="{9CD735C8-CAE3-451A-9DD0-D992C1A17386}"/>
          </ac:spMkLst>
        </pc:spChg>
      </pc:sldChg>
    </pc:docChg>
  </pc:docChgLst>
  <pc:docChgLst>
    <pc:chgData clId="Web-{FD7611FE-77ED-4582-B6AC-262DFE689B6E}"/>
    <pc:docChg chg="addSld delSld modSld">
      <pc:chgData name="" userId="" providerId="" clId="Web-{FD7611FE-77ED-4582-B6AC-262DFE689B6E}" dt="2018-05-02T19:25:30.880" v="6"/>
      <pc:docMkLst>
        <pc:docMk/>
      </pc:docMkLst>
    </pc:docChg>
  </pc:docChgLst>
  <pc:docChgLst>
    <pc:chgData clId="Web-{B39BFAD6-BA1D-4C36-AF20-4C58CEFEB789}"/>
    <pc:docChg chg="delSld modSld">
      <pc:chgData name="" userId="" providerId="" clId="Web-{B39BFAD6-BA1D-4C36-AF20-4C58CEFEB789}" dt="2018-05-02T21:54:04.230" v="88"/>
      <pc:docMkLst>
        <pc:docMk/>
      </pc:docMkLst>
    </pc:docChg>
  </pc:docChgLst>
  <pc:docChgLst>
    <pc:chgData clId="Web-{4530604A-2BBE-46ED-9AED-E241FF1620DF}"/>
    <pc:docChg chg="modSld">
      <pc:chgData name="" userId="" providerId="" clId="Web-{4530604A-2BBE-46ED-9AED-E241FF1620DF}" dt="2018-04-27T16:23:38.151" v="4"/>
      <pc:docMkLst>
        <pc:docMk/>
      </pc:docMkLst>
    </pc:docChg>
  </pc:docChgLst>
  <pc:docChgLst>
    <pc:chgData clId="Web-{3C25373F-3F33-4518-B6AA-59FC3841C0D4}"/>
    <pc:docChg chg="addSld delSld modSld sldOrd">
      <pc:chgData name="" userId="" providerId="" clId="Web-{3C25373F-3F33-4518-B6AA-59FC3841C0D4}" dt="2018-04-19T20:03:59.550" v="307"/>
      <pc:docMkLst>
        <pc:docMk/>
      </pc:docMkLst>
      <pc:sldChg chg="addSp delSp modSp add mod ord modClrScheme chgLayout">
        <pc:chgData name="" userId="" providerId="" clId="Web-{3C25373F-3F33-4518-B6AA-59FC3841C0D4}" dt="2018-04-19T19:57:22.610" v="212"/>
        <pc:sldMkLst>
          <pc:docMk/>
          <pc:sldMk cId="632330844" sldId="324"/>
        </pc:sldMkLst>
        <pc:spChg chg="add del mod">
          <ac:chgData name="" userId="" providerId="" clId="Web-{3C25373F-3F33-4518-B6AA-59FC3841C0D4}" dt="2018-04-19T19:47:50.606" v="10"/>
          <ac:spMkLst>
            <pc:docMk/>
            <pc:sldMk cId="632330844" sldId="324"/>
            <ac:spMk id="4" creationId="{D6DEDBA4-D61F-4ED7-8730-0E8D3B43297A}"/>
          </ac:spMkLst>
        </pc:spChg>
        <pc:spChg chg="add del mod ord">
          <ac:chgData name="" userId="" providerId="" clId="Web-{3C25373F-3F33-4518-B6AA-59FC3841C0D4}" dt="2018-04-19T19:57:22.610" v="212"/>
          <ac:spMkLst>
            <pc:docMk/>
            <pc:sldMk cId="632330844" sldId="324"/>
            <ac:spMk id="6" creationId="{F619DACB-894D-4271-BF5C-A0A2D854F876}"/>
          </ac:spMkLst>
        </pc:spChg>
        <pc:spChg chg="mod ord">
          <ac:chgData name="" userId="" providerId="" clId="Web-{3C25373F-3F33-4518-B6AA-59FC3841C0D4}" dt="2018-04-19T19:55:43.296" v="156"/>
          <ac:spMkLst>
            <pc:docMk/>
            <pc:sldMk cId="632330844" sldId="324"/>
            <ac:spMk id="4098" creationId="{00000000-0000-0000-0000-000000000000}"/>
          </ac:spMkLst>
        </pc:spChg>
        <pc:spChg chg="del mod">
          <ac:chgData name="" userId="" providerId="" clId="Web-{3C25373F-3F33-4518-B6AA-59FC3841C0D4}" dt="2018-04-19T19:55:24.437" v="155"/>
          <ac:spMkLst>
            <pc:docMk/>
            <pc:sldMk cId="632330844" sldId="324"/>
            <ac:spMk id="4099" creationId="{00000000-0000-0000-0000-000000000000}"/>
          </ac:spMkLst>
        </pc:spChg>
        <pc:spChg chg="add del mod ord">
          <ac:chgData name="" userId="" providerId="" clId="Web-{3C25373F-3F33-4518-B6AA-59FC3841C0D4}" dt="2018-04-19T19:57:09.875" v="211"/>
          <ac:spMkLst>
            <pc:docMk/>
            <pc:sldMk cId="632330844" sldId="324"/>
            <ac:spMk id="4100" creationId="{00000000-0000-0000-0000-000000000000}"/>
          </ac:spMkLst>
        </pc:spChg>
      </pc:sldChg>
      <pc:sldChg chg="modSp add ord">
        <pc:chgData name="" userId="" providerId="" clId="Web-{3C25373F-3F33-4518-B6AA-59FC3841C0D4}" dt="2018-04-19T20:02:59.393" v="300"/>
        <pc:sldMkLst>
          <pc:docMk/>
          <pc:sldMk cId="2547670352" sldId="325"/>
        </pc:sldMkLst>
        <pc:spChg chg="mod">
          <ac:chgData name="" userId="" providerId="" clId="Web-{3C25373F-3F33-4518-B6AA-59FC3841C0D4}" dt="2018-04-19T20:02:59.393" v="300"/>
          <ac:spMkLst>
            <pc:docMk/>
            <pc:sldMk cId="2547670352" sldId="325"/>
            <ac:spMk id="2" creationId="{00000000-0000-0000-0000-000000000000}"/>
          </ac:spMkLst>
        </pc:spChg>
        <pc:spChg chg="mod">
          <ac:chgData name="" userId="" providerId="" clId="Web-{3C25373F-3F33-4518-B6AA-59FC3841C0D4}" dt="2018-04-19T19:59:43.470" v="259"/>
          <ac:spMkLst>
            <pc:docMk/>
            <pc:sldMk cId="2547670352" sldId="325"/>
            <ac:spMk id="7" creationId="{00000000-0000-0000-0000-000000000000}"/>
          </ac:spMkLst>
        </pc:spChg>
      </pc:sldChg>
      <pc:sldChg chg="add">
        <pc:chgData name="" userId="" providerId="" clId="Web-{3C25373F-3F33-4518-B6AA-59FC3841C0D4}" dt="2018-04-19T19:46:28.230" v="0"/>
        <pc:sldMkLst>
          <pc:docMk/>
          <pc:sldMk cId="3449198161" sldId="342"/>
        </pc:sldMkLst>
      </pc:sldChg>
      <pc:sldChg chg="add">
        <pc:chgData name="" userId="" providerId="" clId="Web-{3C25373F-3F33-4518-B6AA-59FC3841C0D4}" dt="2018-04-19T19:46:28.230" v="0"/>
        <pc:sldMkLst>
          <pc:docMk/>
          <pc:sldMk cId="3562979000" sldId="346"/>
        </pc:sldMkLst>
      </pc:sldChg>
    </pc:docChg>
  </pc:docChgLst>
  <pc:docChgLst>
    <pc:chgData clId="Web-{6F19952A-475C-43FF-9E1B-87EEF5461537}"/>
    <pc:docChg chg="addSld delSld modSld">
      <pc:chgData name="" userId="" providerId="" clId="Web-{6F19952A-475C-43FF-9E1B-87EEF5461537}" dt="2018-05-03T00:00:16.264" v="154"/>
      <pc:docMkLst>
        <pc:docMk/>
      </pc:docMkLst>
      <pc:sldChg chg="modNotes">
        <pc:chgData name="" userId="" providerId="" clId="Web-{6F19952A-475C-43FF-9E1B-87EEF5461537}" dt="2018-05-03T00:00:16.264" v="154"/>
        <pc:sldMkLst>
          <pc:docMk/>
          <pc:sldMk cId="2490696605" sldId="356"/>
        </pc:sldMkLst>
      </pc:sldChg>
    </pc:docChg>
  </pc:docChgLst>
  <pc:docChgLst>
    <pc:chgData clId="Web-{E86ACB36-2A12-4A44-9F96-D66D95B5E4D7}"/>
    <pc:docChg chg="modSld">
      <pc:chgData name="" userId="" providerId="" clId="Web-{E86ACB36-2A12-4A44-9F96-D66D95B5E4D7}" dt="2018-05-02T22:45:28.249" v="138"/>
      <pc:docMkLst>
        <pc:docMk/>
      </pc:docMkLst>
      <pc:sldChg chg="modSp">
        <pc:chgData name="" userId="" providerId="" clId="Web-{E86ACB36-2A12-4A44-9F96-D66D95B5E4D7}" dt="2018-05-02T22:45:28.249" v="138"/>
        <pc:sldMkLst>
          <pc:docMk/>
          <pc:sldMk cId="2545319584" sldId="450"/>
        </pc:sldMkLst>
        <pc:spChg chg="mod">
          <ac:chgData name="" userId="" providerId="" clId="Web-{E86ACB36-2A12-4A44-9F96-D66D95B5E4D7}" dt="2018-05-02T22:44:31.514" v="124"/>
          <ac:spMkLst>
            <pc:docMk/>
            <pc:sldMk cId="2545319584" sldId="450"/>
            <ac:spMk id="2" creationId="{69E7377C-CC9F-3349-853B-71CB11228F7E}"/>
          </ac:spMkLst>
        </pc:spChg>
        <pc:spChg chg="mod">
          <ac:chgData name="" userId="" providerId="" clId="Web-{E86ACB36-2A12-4A44-9F96-D66D95B5E4D7}" dt="2018-05-02T22:45:28.249" v="138"/>
          <ac:spMkLst>
            <pc:docMk/>
            <pc:sldMk cId="2545319584" sldId="450"/>
            <ac:spMk id="4" creationId="{9EFD6CD4-BBD1-B94A-B6D3-F57828CDCC6B}"/>
          </ac:spMkLst>
        </pc:spChg>
      </pc:sldChg>
    </pc:docChg>
  </pc:docChgLst>
  <pc:docChgLst>
    <pc:chgData clId="Web-{644B5735-DC07-4859-8D6B-C5AB95D4369F}"/>
    <pc:docChg chg="modSld">
      <pc:chgData name="" userId="" providerId="" clId="Web-{644B5735-DC07-4859-8D6B-C5AB95D4369F}" dt="2018-05-02T19:48:28.669" v="2"/>
      <pc:docMkLst>
        <pc:docMk/>
      </pc:docMkLst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4" Type="http://schemas.microsoft.com/office/2011/relationships/chartColorStyle" Target="colors1.xml"/><Relationship Id="rId1" Type="http://schemas.openxmlformats.org/officeDocument/2006/relationships/themeOverride" Target="../theme/themeOverride1.xml"/><Relationship Id="rId2" Type="http://schemas.openxmlformats.org/officeDocument/2006/relationships/oleObject" Target="file:///F:\Jumpdrive%20full%2003-13-17\jump71607\Marin%20Economic%20Forum\Year%209\Intern%20Goldman\P1_County_1yr_interim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4" Type="http://schemas.microsoft.com/office/2011/relationships/chartColorStyle" Target="colors2.xml"/><Relationship Id="rId1" Type="http://schemas.openxmlformats.org/officeDocument/2006/relationships/themeOverride" Target="../theme/themeOverride2.xml"/><Relationship Id="rId2" Type="http://schemas.openxmlformats.org/officeDocument/2006/relationships/oleObject" Target="file:///F:\Jumpdrive%20full%2003-13-17\jump71607\Marin%20Economic%20Forum\Year%209\Intern%20Goldman\P1_County_1yr_interim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4" Type="http://schemas.microsoft.com/office/2011/relationships/chartColorStyle" Target="colors3.xml"/><Relationship Id="rId1" Type="http://schemas.openxmlformats.org/officeDocument/2006/relationships/themeOverride" Target="../theme/themeOverride3.xml"/><Relationship Id="rId2" Type="http://schemas.openxmlformats.org/officeDocument/2006/relationships/oleObject" Target="file:///F:\Jumpdrive%20full%2003-13-17\jump71607\Marin%20Economic%20Forum\Year%209\Intern%20Goldman\P1_County_1yr_interim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4" Type="http://schemas.microsoft.com/office/2011/relationships/chartColorStyle" Target="colors4.xml"/><Relationship Id="rId1" Type="http://schemas.openxmlformats.org/officeDocument/2006/relationships/themeOverride" Target="../theme/themeOverride4.xml"/><Relationship Id="rId2" Type="http://schemas.openxmlformats.org/officeDocument/2006/relationships/oleObject" Target="file:///F:\Jumpdrive%20full%2003-13-17\jump71607\Marin%20Economic%20Forum\Year%209\Intern%20Goldman\E-5_2017_Internet%20Version%20(1)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4" Type="http://schemas.microsoft.com/office/2011/relationships/chartStyle" Target="style5.xml"/><Relationship Id="rId5" Type="http://schemas.microsoft.com/office/2011/relationships/chartColorStyle" Target="colors5.xml"/><Relationship Id="rId1" Type="http://schemas.openxmlformats.org/officeDocument/2006/relationships/themeOverride" Target="../theme/themeOverride5.xml"/><Relationship Id="rId2" Type="http://schemas.openxmlformats.org/officeDocument/2006/relationships/oleObject" Target="file:///F:\Jumpdrive%20full%2003-13-17\jump71607\Marin%20Economic%20Forum\Year%209\Intern%20Goldman\E-5_2017_Internet%20Version%20(1)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4" Type="http://schemas.microsoft.com/office/2011/relationships/chartColorStyle" Target="colors6.xml"/><Relationship Id="rId1" Type="http://schemas.openxmlformats.org/officeDocument/2006/relationships/themeOverride" Target="../theme/themeOverride6.xml"/><Relationship Id="rId2" Type="http://schemas.openxmlformats.org/officeDocument/2006/relationships/oleObject" Target="file:///F:\Jumpdrive%20full%2003-13-17\jump71607\Marin%20Economic%20Forum\Year%209\Intern%20Goldman\E-5_2017_Internet%20Version%20(1)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4" Type="http://schemas.microsoft.com/office/2011/relationships/chartColorStyle" Target="colors7.xml"/><Relationship Id="rId1" Type="http://schemas.openxmlformats.org/officeDocument/2006/relationships/themeOverride" Target="../theme/themeOverride7.xml"/><Relationship Id="rId2" Type="http://schemas.openxmlformats.org/officeDocument/2006/relationships/oleObject" Target="file:///F:\Jumpdrive%20full%2003-13-17\jump71607\Presentations\Presentations%20Spring%202018\Real%20Estate%20Data%202018\County_Zhvi_AllHomes%20(1)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4" Type="http://schemas.microsoft.com/office/2011/relationships/chartColorStyle" Target="colors8.xml"/><Relationship Id="rId1" Type="http://schemas.openxmlformats.org/officeDocument/2006/relationships/themeOverride" Target="../theme/themeOverride8.xml"/><Relationship Id="rId2" Type="http://schemas.openxmlformats.org/officeDocument/2006/relationships/oleObject" Target="file:///F:\Jumpdrive%20full%2003-13-17\jump71607\Presentations\Presentations%20Spring%202018\Real%20Estate%20Data%202018\County_Zri_AllHomesPlusMultifamily%20(1)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Sheet2!$N$2</c:f>
              <c:strCache>
                <c:ptCount val="1"/>
                <c:pt idx="0">
                  <c:v>Jobs Change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Sheet2!$A$3:$A$15</c:f>
              <c:numCache>
                <c:formatCode>General</c:formatCode>
                <c:ptCount val="13"/>
                <c:pt idx="0">
                  <c:v>2018.0</c:v>
                </c:pt>
                <c:pt idx="1">
                  <c:v>2019.0</c:v>
                </c:pt>
                <c:pt idx="2">
                  <c:v>2020.0</c:v>
                </c:pt>
                <c:pt idx="3">
                  <c:v>2021.0</c:v>
                </c:pt>
                <c:pt idx="4">
                  <c:v>2022.0</c:v>
                </c:pt>
                <c:pt idx="5">
                  <c:v>2023.0</c:v>
                </c:pt>
                <c:pt idx="6">
                  <c:v>2024.0</c:v>
                </c:pt>
                <c:pt idx="7">
                  <c:v>2025.0</c:v>
                </c:pt>
                <c:pt idx="8">
                  <c:v>2026.0</c:v>
                </c:pt>
                <c:pt idx="9">
                  <c:v>2027.0</c:v>
                </c:pt>
                <c:pt idx="10">
                  <c:v>2028.0</c:v>
                </c:pt>
                <c:pt idx="11">
                  <c:v>2029.0</c:v>
                </c:pt>
                <c:pt idx="12">
                  <c:v>2030.0</c:v>
                </c:pt>
              </c:numCache>
            </c:numRef>
          </c:cat>
          <c:val>
            <c:numRef>
              <c:f>Sheet2!$N$3:$N$15</c:f>
              <c:numCache>
                <c:formatCode>General</c:formatCode>
                <c:ptCount val="13"/>
                <c:pt idx="0">
                  <c:v>1300.0</c:v>
                </c:pt>
                <c:pt idx="1">
                  <c:v>1100.0</c:v>
                </c:pt>
                <c:pt idx="2">
                  <c:v>1100.0</c:v>
                </c:pt>
                <c:pt idx="3">
                  <c:v>1000.0</c:v>
                </c:pt>
                <c:pt idx="4">
                  <c:v>1000.0</c:v>
                </c:pt>
                <c:pt idx="5">
                  <c:v>1100.0</c:v>
                </c:pt>
                <c:pt idx="6">
                  <c:v>700.0</c:v>
                </c:pt>
                <c:pt idx="7">
                  <c:v>700.0</c:v>
                </c:pt>
                <c:pt idx="8">
                  <c:v>700.0</c:v>
                </c:pt>
                <c:pt idx="9">
                  <c:v>400.0</c:v>
                </c:pt>
                <c:pt idx="10">
                  <c:v>600.0</c:v>
                </c:pt>
                <c:pt idx="11">
                  <c:v>600.0</c:v>
                </c:pt>
                <c:pt idx="12">
                  <c:v>700.0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821-448D-B969-95586CA121B2}"/>
            </c:ext>
          </c:extLst>
        </c:ser>
        <c:ser>
          <c:idx val="1"/>
          <c:order val="1"/>
          <c:tx>
            <c:strRef>
              <c:f>Sheet2!$O$2</c:f>
              <c:strCache>
                <c:ptCount val="1"/>
                <c:pt idx="0">
                  <c:v>Net Migration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Sheet2!$A$3:$A$15</c:f>
              <c:numCache>
                <c:formatCode>General</c:formatCode>
                <c:ptCount val="13"/>
                <c:pt idx="0">
                  <c:v>2018.0</c:v>
                </c:pt>
                <c:pt idx="1">
                  <c:v>2019.0</c:v>
                </c:pt>
                <c:pt idx="2">
                  <c:v>2020.0</c:v>
                </c:pt>
                <c:pt idx="3">
                  <c:v>2021.0</c:v>
                </c:pt>
                <c:pt idx="4">
                  <c:v>2022.0</c:v>
                </c:pt>
                <c:pt idx="5">
                  <c:v>2023.0</c:v>
                </c:pt>
                <c:pt idx="6">
                  <c:v>2024.0</c:v>
                </c:pt>
                <c:pt idx="7">
                  <c:v>2025.0</c:v>
                </c:pt>
                <c:pt idx="8">
                  <c:v>2026.0</c:v>
                </c:pt>
                <c:pt idx="9">
                  <c:v>2027.0</c:v>
                </c:pt>
                <c:pt idx="10">
                  <c:v>2028.0</c:v>
                </c:pt>
                <c:pt idx="11">
                  <c:v>2029.0</c:v>
                </c:pt>
                <c:pt idx="12">
                  <c:v>2030.0</c:v>
                </c:pt>
              </c:numCache>
            </c:numRef>
          </c:cat>
          <c:val>
            <c:numRef>
              <c:f>Sheet2!$O$3:$O$15</c:f>
              <c:numCache>
                <c:formatCode>General</c:formatCode>
                <c:ptCount val="13"/>
                <c:pt idx="0">
                  <c:v>1108.0</c:v>
                </c:pt>
                <c:pt idx="1">
                  <c:v>1050.0</c:v>
                </c:pt>
                <c:pt idx="2">
                  <c:v>922.0</c:v>
                </c:pt>
                <c:pt idx="3">
                  <c:v>854.0</c:v>
                </c:pt>
                <c:pt idx="4">
                  <c:v>744.0</c:v>
                </c:pt>
                <c:pt idx="5">
                  <c:v>685.0</c:v>
                </c:pt>
                <c:pt idx="6">
                  <c:v>585.0</c:v>
                </c:pt>
                <c:pt idx="7">
                  <c:v>551.0</c:v>
                </c:pt>
                <c:pt idx="8">
                  <c:v>534.0</c:v>
                </c:pt>
                <c:pt idx="9">
                  <c:v>497.0</c:v>
                </c:pt>
                <c:pt idx="10">
                  <c:v>485.0</c:v>
                </c:pt>
                <c:pt idx="11">
                  <c:v>489.0</c:v>
                </c:pt>
                <c:pt idx="12">
                  <c:v>469.0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821-448D-B969-95586CA121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5273720"/>
        <c:axId val="2135257160"/>
      </c:lineChart>
      <c:catAx>
        <c:axId val="2135273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5257160"/>
        <c:crosses val="autoZero"/>
        <c:auto val="1"/>
        <c:lblAlgn val="ctr"/>
        <c:lblOffset val="100"/>
        <c:noMultiLvlLbl val="0"/>
      </c:catAx>
      <c:valAx>
        <c:axId val="2135257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5273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v>Marin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0210463449013318"/>
                  <c:y val="0.08920481078767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B9-4787-BF7F-70663B8DA472}"/>
                </c:ext>
              </c:extLst>
            </c:dLbl>
            <c:dLbl>
              <c:idx val="44"/>
              <c:layout>
                <c:manualLayout>
                  <c:x val="-0.00755650335374733"/>
                  <c:y val="0.09270012448513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B9-4787-BF7F-70663B8DA4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Sheet1!$H$4:$AZ$4</c:f>
              <c:numCache>
                <c:formatCode>General</c:formatCode>
                <c:ptCount val="45"/>
                <c:pt idx="0">
                  <c:v>2016.0</c:v>
                </c:pt>
                <c:pt idx="1">
                  <c:v>2017.0</c:v>
                </c:pt>
                <c:pt idx="2">
                  <c:v>2018.0</c:v>
                </c:pt>
                <c:pt idx="3">
                  <c:v>2019.0</c:v>
                </c:pt>
                <c:pt idx="4">
                  <c:v>2020.0</c:v>
                </c:pt>
                <c:pt idx="5">
                  <c:v>2021.0</c:v>
                </c:pt>
                <c:pt idx="6">
                  <c:v>2022.0</c:v>
                </c:pt>
                <c:pt idx="7">
                  <c:v>2023.0</c:v>
                </c:pt>
                <c:pt idx="8">
                  <c:v>2024.0</c:v>
                </c:pt>
                <c:pt idx="9">
                  <c:v>2025.0</c:v>
                </c:pt>
                <c:pt idx="10">
                  <c:v>2026.0</c:v>
                </c:pt>
                <c:pt idx="11">
                  <c:v>2027.0</c:v>
                </c:pt>
                <c:pt idx="12">
                  <c:v>2028.0</c:v>
                </c:pt>
                <c:pt idx="13">
                  <c:v>2029.0</c:v>
                </c:pt>
                <c:pt idx="14">
                  <c:v>2030.0</c:v>
                </c:pt>
                <c:pt idx="15">
                  <c:v>2031.0</c:v>
                </c:pt>
                <c:pt idx="16">
                  <c:v>2032.0</c:v>
                </c:pt>
                <c:pt idx="17">
                  <c:v>2033.0</c:v>
                </c:pt>
                <c:pt idx="18">
                  <c:v>2034.0</c:v>
                </c:pt>
                <c:pt idx="19">
                  <c:v>2035.0</c:v>
                </c:pt>
                <c:pt idx="20">
                  <c:v>2036.0</c:v>
                </c:pt>
                <c:pt idx="21">
                  <c:v>2037.0</c:v>
                </c:pt>
                <c:pt idx="22">
                  <c:v>2038.0</c:v>
                </c:pt>
                <c:pt idx="23">
                  <c:v>2039.0</c:v>
                </c:pt>
                <c:pt idx="24">
                  <c:v>2040.0</c:v>
                </c:pt>
                <c:pt idx="25">
                  <c:v>2041.0</c:v>
                </c:pt>
                <c:pt idx="26">
                  <c:v>2042.0</c:v>
                </c:pt>
                <c:pt idx="27">
                  <c:v>2043.0</c:v>
                </c:pt>
                <c:pt idx="28">
                  <c:v>2044.0</c:v>
                </c:pt>
                <c:pt idx="29">
                  <c:v>2045.0</c:v>
                </c:pt>
                <c:pt idx="30">
                  <c:v>2046.0</c:v>
                </c:pt>
                <c:pt idx="31">
                  <c:v>2047.0</c:v>
                </c:pt>
                <c:pt idx="32">
                  <c:v>2048.0</c:v>
                </c:pt>
                <c:pt idx="33">
                  <c:v>2049.0</c:v>
                </c:pt>
                <c:pt idx="34">
                  <c:v>2050.0</c:v>
                </c:pt>
                <c:pt idx="35">
                  <c:v>2051.0</c:v>
                </c:pt>
                <c:pt idx="36">
                  <c:v>2052.0</c:v>
                </c:pt>
                <c:pt idx="37">
                  <c:v>2053.0</c:v>
                </c:pt>
                <c:pt idx="38">
                  <c:v>2054.0</c:v>
                </c:pt>
                <c:pt idx="39">
                  <c:v>2055.0</c:v>
                </c:pt>
                <c:pt idx="40">
                  <c:v>2056.0</c:v>
                </c:pt>
                <c:pt idx="41">
                  <c:v>2057.0</c:v>
                </c:pt>
                <c:pt idx="42">
                  <c:v>2058.0</c:v>
                </c:pt>
                <c:pt idx="43">
                  <c:v>2059.0</c:v>
                </c:pt>
                <c:pt idx="44">
                  <c:v>2060.0</c:v>
                </c:pt>
              </c:numCache>
            </c:numRef>
          </c:cat>
          <c:val>
            <c:numRef>
              <c:f>Sheet1!$H$26:$AZ$26</c:f>
              <c:numCache>
                <c:formatCode>#,##0</c:formatCode>
                <c:ptCount val="45"/>
                <c:pt idx="0">
                  <c:v>262706.0</c:v>
                </c:pt>
                <c:pt idx="1">
                  <c:v>262545.0</c:v>
                </c:pt>
                <c:pt idx="2">
                  <c:v>263394.0</c:v>
                </c:pt>
                <c:pt idx="3">
                  <c:v>264349.0</c:v>
                </c:pt>
                <c:pt idx="4">
                  <c:v>265152.0</c:v>
                </c:pt>
                <c:pt idx="5">
                  <c:v>266077.0</c:v>
                </c:pt>
                <c:pt idx="6">
                  <c:v>266783.0</c:v>
                </c:pt>
                <c:pt idx="7">
                  <c:v>267545.0</c:v>
                </c:pt>
                <c:pt idx="8">
                  <c:v>268172.0</c:v>
                </c:pt>
                <c:pt idx="9">
                  <c:v>268879.0</c:v>
                </c:pt>
                <c:pt idx="10">
                  <c:v>269537.0</c:v>
                </c:pt>
                <c:pt idx="11">
                  <c:v>270277.0</c:v>
                </c:pt>
                <c:pt idx="12">
                  <c:v>271007.0</c:v>
                </c:pt>
                <c:pt idx="13">
                  <c:v>271722.0</c:v>
                </c:pt>
                <c:pt idx="14">
                  <c:v>272375.0</c:v>
                </c:pt>
                <c:pt idx="15">
                  <c:v>273036.0</c:v>
                </c:pt>
                <c:pt idx="16">
                  <c:v>273679.0</c:v>
                </c:pt>
                <c:pt idx="17">
                  <c:v>274278.0</c:v>
                </c:pt>
                <c:pt idx="18">
                  <c:v>274903.0</c:v>
                </c:pt>
                <c:pt idx="19">
                  <c:v>275448.0</c:v>
                </c:pt>
                <c:pt idx="20">
                  <c:v>275957.0</c:v>
                </c:pt>
                <c:pt idx="21">
                  <c:v>276407.0</c:v>
                </c:pt>
                <c:pt idx="22">
                  <c:v>276734.0</c:v>
                </c:pt>
                <c:pt idx="23">
                  <c:v>276974.0</c:v>
                </c:pt>
                <c:pt idx="24">
                  <c:v>277087.0</c:v>
                </c:pt>
                <c:pt idx="25">
                  <c:v>277139.0</c:v>
                </c:pt>
                <c:pt idx="26">
                  <c:v>277112.0</c:v>
                </c:pt>
                <c:pt idx="27">
                  <c:v>277027.0</c:v>
                </c:pt>
                <c:pt idx="28">
                  <c:v>277056.0</c:v>
                </c:pt>
                <c:pt idx="29">
                  <c:v>276943.0</c:v>
                </c:pt>
                <c:pt idx="30">
                  <c:v>276657.0</c:v>
                </c:pt>
                <c:pt idx="31">
                  <c:v>276309.0</c:v>
                </c:pt>
                <c:pt idx="32">
                  <c:v>275993.0</c:v>
                </c:pt>
                <c:pt idx="33">
                  <c:v>275690.0</c:v>
                </c:pt>
                <c:pt idx="34">
                  <c:v>275467.0</c:v>
                </c:pt>
                <c:pt idx="35">
                  <c:v>275129.0</c:v>
                </c:pt>
                <c:pt idx="36">
                  <c:v>274693.0</c:v>
                </c:pt>
                <c:pt idx="37">
                  <c:v>274171.0</c:v>
                </c:pt>
                <c:pt idx="38">
                  <c:v>273699.0</c:v>
                </c:pt>
                <c:pt idx="39">
                  <c:v>273355.0</c:v>
                </c:pt>
                <c:pt idx="40">
                  <c:v>272935.0</c:v>
                </c:pt>
                <c:pt idx="41">
                  <c:v>272686.0</c:v>
                </c:pt>
                <c:pt idx="42">
                  <c:v>272340.0</c:v>
                </c:pt>
                <c:pt idx="43">
                  <c:v>271893.0</c:v>
                </c:pt>
                <c:pt idx="44">
                  <c:v>271601.0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E6B9-4787-BF7F-70663B8DA472}"/>
            </c:ext>
          </c:extLst>
        </c:ser>
        <c:ser>
          <c:idx val="1"/>
          <c:order val="1"/>
          <c:tx>
            <c:v>SF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Sheet1!$H$43:$AZ$43</c:f>
              <c:numCache>
                <c:formatCode>#,##0</c:formatCode>
                <c:ptCount val="45"/>
                <c:pt idx="0">
                  <c:v>872463.0</c:v>
                </c:pt>
                <c:pt idx="1">
                  <c:v>880418.0</c:v>
                </c:pt>
                <c:pt idx="2">
                  <c:v>888817.0</c:v>
                </c:pt>
                <c:pt idx="3">
                  <c:v>897312.0</c:v>
                </c:pt>
                <c:pt idx="4">
                  <c:v>905637.0</c:v>
                </c:pt>
                <c:pt idx="5">
                  <c:v>914070.0</c:v>
                </c:pt>
                <c:pt idx="6">
                  <c:v>922560.0</c:v>
                </c:pt>
                <c:pt idx="7">
                  <c:v>930525.0</c:v>
                </c:pt>
                <c:pt idx="8">
                  <c:v>938569.0</c:v>
                </c:pt>
                <c:pt idx="9">
                  <c:v>946561.0</c:v>
                </c:pt>
                <c:pt idx="10">
                  <c:v>954114.0</c:v>
                </c:pt>
                <c:pt idx="11">
                  <c:v>961399.0</c:v>
                </c:pt>
                <c:pt idx="12">
                  <c:v>968416.0</c:v>
                </c:pt>
                <c:pt idx="13">
                  <c:v>975663.0</c:v>
                </c:pt>
                <c:pt idx="14">
                  <c:v>982639.0</c:v>
                </c:pt>
                <c:pt idx="15">
                  <c:v>989482.0</c:v>
                </c:pt>
                <c:pt idx="16">
                  <c:v>996331.0</c:v>
                </c:pt>
                <c:pt idx="17">
                  <c:v>1.00298E6</c:v>
                </c:pt>
                <c:pt idx="18">
                  <c:v>1.009616E6</c:v>
                </c:pt>
                <c:pt idx="19">
                  <c:v>1.016253E6</c:v>
                </c:pt>
                <c:pt idx="20">
                  <c:v>1.022735E6</c:v>
                </c:pt>
                <c:pt idx="21">
                  <c:v>1.029461E6</c:v>
                </c:pt>
                <c:pt idx="22">
                  <c:v>1.03587E6</c:v>
                </c:pt>
                <c:pt idx="23">
                  <c:v>1.042349E6</c:v>
                </c:pt>
                <c:pt idx="24">
                  <c:v>1.048803E6</c:v>
                </c:pt>
                <c:pt idx="25">
                  <c:v>1.055453E6</c:v>
                </c:pt>
                <c:pt idx="26">
                  <c:v>1.061992E6</c:v>
                </c:pt>
                <c:pt idx="27">
                  <c:v>1.068724E6</c:v>
                </c:pt>
                <c:pt idx="28">
                  <c:v>1.075492E6</c:v>
                </c:pt>
                <c:pt idx="29">
                  <c:v>1.082394E6</c:v>
                </c:pt>
                <c:pt idx="30">
                  <c:v>1.089346E6</c:v>
                </c:pt>
                <c:pt idx="31">
                  <c:v>1.096378E6</c:v>
                </c:pt>
                <c:pt idx="32">
                  <c:v>1.103585E6</c:v>
                </c:pt>
                <c:pt idx="33">
                  <c:v>1.111177E6</c:v>
                </c:pt>
                <c:pt idx="34">
                  <c:v>1.118562E6</c:v>
                </c:pt>
                <c:pt idx="35">
                  <c:v>1.126049E6</c:v>
                </c:pt>
                <c:pt idx="36">
                  <c:v>1.133766E6</c:v>
                </c:pt>
                <c:pt idx="37">
                  <c:v>1.14154E6</c:v>
                </c:pt>
                <c:pt idx="38">
                  <c:v>1.149453E6</c:v>
                </c:pt>
                <c:pt idx="39">
                  <c:v>1.157471E6</c:v>
                </c:pt>
                <c:pt idx="40">
                  <c:v>1.165252E6</c:v>
                </c:pt>
                <c:pt idx="41">
                  <c:v>1.172808E6</c:v>
                </c:pt>
                <c:pt idx="42">
                  <c:v>1.180675E6</c:v>
                </c:pt>
                <c:pt idx="43">
                  <c:v>1.188867E6</c:v>
                </c:pt>
                <c:pt idx="44">
                  <c:v>1.197009E6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E6B9-4787-BF7F-70663B8DA472}"/>
            </c:ext>
          </c:extLst>
        </c:ser>
        <c:ser>
          <c:idx val="2"/>
          <c:order val="2"/>
          <c:tx>
            <c:v>Sonoma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Sheet1!$H$54:$AZ$54</c:f>
              <c:numCache>
                <c:formatCode>#,##0</c:formatCode>
                <c:ptCount val="45"/>
                <c:pt idx="0">
                  <c:v>503152.0</c:v>
                </c:pt>
                <c:pt idx="1">
                  <c:v>503883.0</c:v>
                </c:pt>
                <c:pt idx="2">
                  <c:v>507490.0</c:v>
                </c:pt>
                <c:pt idx="3">
                  <c:v>511308.0</c:v>
                </c:pt>
                <c:pt idx="4">
                  <c:v>515486.0</c:v>
                </c:pt>
                <c:pt idx="5">
                  <c:v>519418.0</c:v>
                </c:pt>
                <c:pt idx="6">
                  <c:v>523395.0</c:v>
                </c:pt>
                <c:pt idx="7">
                  <c:v>527329.0</c:v>
                </c:pt>
                <c:pt idx="8">
                  <c:v>531347.0</c:v>
                </c:pt>
                <c:pt idx="9">
                  <c:v>535261.0</c:v>
                </c:pt>
                <c:pt idx="10">
                  <c:v>539133.0</c:v>
                </c:pt>
                <c:pt idx="11">
                  <c:v>543131.0</c:v>
                </c:pt>
                <c:pt idx="12">
                  <c:v>547012.0</c:v>
                </c:pt>
                <c:pt idx="13">
                  <c:v>550824.0</c:v>
                </c:pt>
                <c:pt idx="14">
                  <c:v>554694.0</c:v>
                </c:pt>
                <c:pt idx="15">
                  <c:v>558278.0</c:v>
                </c:pt>
                <c:pt idx="16">
                  <c:v>561722.0</c:v>
                </c:pt>
                <c:pt idx="17">
                  <c:v>565083.0</c:v>
                </c:pt>
                <c:pt idx="18">
                  <c:v>568258.0</c:v>
                </c:pt>
                <c:pt idx="19">
                  <c:v>571307.0</c:v>
                </c:pt>
                <c:pt idx="20">
                  <c:v>574095.0</c:v>
                </c:pt>
                <c:pt idx="21">
                  <c:v>576808.0</c:v>
                </c:pt>
                <c:pt idx="22">
                  <c:v>579186.0</c:v>
                </c:pt>
                <c:pt idx="23">
                  <c:v>581429.0</c:v>
                </c:pt>
                <c:pt idx="24">
                  <c:v>583517.0</c:v>
                </c:pt>
                <c:pt idx="25">
                  <c:v>585341.0</c:v>
                </c:pt>
                <c:pt idx="26">
                  <c:v>587113.0</c:v>
                </c:pt>
                <c:pt idx="27">
                  <c:v>588847.0</c:v>
                </c:pt>
                <c:pt idx="28">
                  <c:v>590322.0</c:v>
                </c:pt>
                <c:pt idx="29">
                  <c:v>591973.0</c:v>
                </c:pt>
                <c:pt idx="30">
                  <c:v>593285.0</c:v>
                </c:pt>
                <c:pt idx="31">
                  <c:v>594679.0</c:v>
                </c:pt>
                <c:pt idx="32">
                  <c:v>595801.0</c:v>
                </c:pt>
                <c:pt idx="33">
                  <c:v>596694.0</c:v>
                </c:pt>
                <c:pt idx="34">
                  <c:v>597749.0</c:v>
                </c:pt>
                <c:pt idx="35">
                  <c:v>598860.0</c:v>
                </c:pt>
                <c:pt idx="36">
                  <c:v>599783.0</c:v>
                </c:pt>
                <c:pt idx="37">
                  <c:v>600705.0</c:v>
                </c:pt>
                <c:pt idx="38">
                  <c:v>601612.0</c:v>
                </c:pt>
                <c:pt idx="39">
                  <c:v>602738.0</c:v>
                </c:pt>
                <c:pt idx="40">
                  <c:v>603566.0</c:v>
                </c:pt>
                <c:pt idx="41">
                  <c:v>604697.0</c:v>
                </c:pt>
                <c:pt idx="42">
                  <c:v>605702.0</c:v>
                </c:pt>
                <c:pt idx="43">
                  <c:v>607146.0</c:v>
                </c:pt>
                <c:pt idx="44">
                  <c:v>608250.0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E6B9-4787-BF7F-70663B8DA472}"/>
            </c:ext>
          </c:extLst>
        </c:ser>
        <c:ser>
          <c:idx val="3"/>
          <c:order val="3"/>
          <c:tx>
            <c:v>Solano</c:v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val>
            <c:numRef>
              <c:f>Sheet1!$H$53:$AZ$53</c:f>
              <c:numCache>
                <c:formatCode>#,##0</c:formatCode>
                <c:ptCount val="45"/>
                <c:pt idx="0">
                  <c:v>433412.0</c:v>
                </c:pt>
                <c:pt idx="1">
                  <c:v>437309.0</c:v>
                </c:pt>
                <c:pt idx="2">
                  <c:v>442796.0</c:v>
                </c:pt>
                <c:pt idx="3">
                  <c:v>448332.0</c:v>
                </c:pt>
                <c:pt idx="4">
                  <c:v>453784.0</c:v>
                </c:pt>
                <c:pt idx="5">
                  <c:v>459191.0</c:v>
                </c:pt>
                <c:pt idx="6">
                  <c:v>464487.0</c:v>
                </c:pt>
                <c:pt idx="7">
                  <c:v>469958.0</c:v>
                </c:pt>
                <c:pt idx="8">
                  <c:v>475379.0</c:v>
                </c:pt>
                <c:pt idx="9">
                  <c:v>480712.0</c:v>
                </c:pt>
                <c:pt idx="10">
                  <c:v>486063.0</c:v>
                </c:pt>
                <c:pt idx="11">
                  <c:v>491498.0</c:v>
                </c:pt>
                <c:pt idx="12">
                  <c:v>496735.0</c:v>
                </c:pt>
                <c:pt idx="13">
                  <c:v>502069.0</c:v>
                </c:pt>
                <c:pt idx="14">
                  <c:v>507219.0</c:v>
                </c:pt>
                <c:pt idx="15">
                  <c:v>512193.0</c:v>
                </c:pt>
                <c:pt idx="16">
                  <c:v>517218.0</c:v>
                </c:pt>
                <c:pt idx="17">
                  <c:v>522247.0</c:v>
                </c:pt>
                <c:pt idx="18">
                  <c:v>527117.0</c:v>
                </c:pt>
                <c:pt idx="19">
                  <c:v>531997.0</c:v>
                </c:pt>
                <c:pt idx="20">
                  <c:v>536626.0</c:v>
                </c:pt>
                <c:pt idx="21">
                  <c:v>541233.0</c:v>
                </c:pt>
                <c:pt idx="22">
                  <c:v>545838.0</c:v>
                </c:pt>
                <c:pt idx="23">
                  <c:v>550259.0</c:v>
                </c:pt>
                <c:pt idx="24">
                  <c:v>554668.0</c:v>
                </c:pt>
                <c:pt idx="25">
                  <c:v>559033.0</c:v>
                </c:pt>
                <c:pt idx="26">
                  <c:v>563177.0</c:v>
                </c:pt>
                <c:pt idx="27">
                  <c:v>567193.0</c:v>
                </c:pt>
                <c:pt idx="28">
                  <c:v>571132.0</c:v>
                </c:pt>
                <c:pt idx="29">
                  <c:v>574952.0</c:v>
                </c:pt>
                <c:pt idx="30">
                  <c:v>578952.0</c:v>
                </c:pt>
                <c:pt idx="31">
                  <c:v>582689.0</c:v>
                </c:pt>
                <c:pt idx="32">
                  <c:v>586499.0</c:v>
                </c:pt>
                <c:pt idx="33">
                  <c:v>590163.0</c:v>
                </c:pt>
                <c:pt idx="34">
                  <c:v>593854.0</c:v>
                </c:pt>
                <c:pt idx="35">
                  <c:v>597552.0</c:v>
                </c:pt>
                <c:pt idx="36">
                  <c:v>601160.0</c:v>
                </c:pt>
                <c:pt idx="37">
                  <c:v>604722.0</c:v>
                </c:pt>
                <c:pt idx="38">
                  <c:v>608439.0</c:v>
                </c:pt>
                <c:pt idx="39">
                  <c:v>612235.0</c:v>
                </c:pt>
                <c:pt idx="40">
                  <c:v>616018.0</c:v>
                </c:pt>
                <c:pt idx="41">
                  <c:v>619605.0</c:v>
                </c:pt>
                <c:pt idx="42">
                  <c:v>623416.0</c:v>
                </c:pt>
                <c:pt idx="43">
                  <c:v>627238.0</c:v>
                </c:pt>
                <c:pt idx="44">
                  <c:v>631028.0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E6B9-4787-BF7F-70663B8DA4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6958152"/>
        <c:axId val="2136950312"/>
      </c:lineChart>
      <c:catAx>
        <c:axId val="2136958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950312"/>
        <c:crosses val="autoZero"/>
        <c:auto val="1"/>
        <c:lblAlgn val="ctr"/>
        <c:lblOffset val="100"/>
        <c:noMultiLvlLbl val="0"/>
      </c:catAx>
      <c:valAx>
        <c:axId val="2136950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958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tx1"/>
          </a:solidFill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Jobs to Population, 2017 and 2030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2017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Sheet2!$C$17:$F$17</c:f>
              <c:strCache>
                <c:ptCount val="3"/>
                <c:pt idx="0">
                  <c:v>Marin</c:v>
                </c:pt>
                <c:pt idx="1">
                  <c:v>Sonoma</c:v>
                </c:pt>
                <c:pt idx="2">
                  <c:v>SF</c:v>
                </c:pt>
              </c:strCache>
              <c:extLst xmlns:c16r2="http://schemas.microsoft.com/office/drawing/2015/06/chart"/>
            </c:strRef>
          </c:cat>
          <c:val>
            <c:numRef>
              <c:f>Sheet2!$C$18:$F$18</c:f>
              <c:numCache>
                <c:formatCode>General</c:formatCode>
                <c:ptCount val="3"/>
                <c:pt idx="0">
                  <c:v>0.443733455217201</c:v>
                </c:pt>
                <c:pt idx="1">
                  <c:v>0.415771739344618</c:v>
                </c:pt>
                <c:pt idx="2">
                  <c:v>0.798252058635242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94A-41EA-831E-ED31E038E1B1}"/>
            </c:ext>
          </c:extLst>
        </c:ser>
        <c:ser>
          <c:idx val="1"/>
          <c:order val="1"/>
          <c:tx>
            <c:v>2030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Sheet2!$C$17:$F$17</c:f>
              <c:strCache>
                <c:ptCount val="3"/>
                <c:pt idx="0">
                  <c:v>Marin</c:v>
                </c:pt>
                <c:pt idx="1">
                  <c:v>Sonoma</c:v>
                </c:pt>
                <c:pt idx="2">
                  <c:v>SF</c:v>
                </c:pt>
              </c:strCache>
              <c:extLst xmlns:c16r2="http://schemas.microsoft.com/office/drawing/2015/06/chart"/>
            </c:strRef>
          </c:cat>
          <c:val>
            <c:numRef>
              <c:f>Sheet2!$C$19:$F$19</c:f>
              <c:numCache>
                <c:formatCode>General</c:formatCode>
                <c:ptCount val="3"/>
                <c:pt idx="0">
                  <c:v>0.46810463515374</c:v>
                </c:pt>
                <c:pt idx="1">
                  <c:v>0.426310906036061</c:v>
                </c:pt>
                <c:pt idx="2">
                  <c:v>0.814567622250834</c:v>
                </c:pt>
              </c:numCache>
              <c:extLst xmlns:c16r2="http://schemas.microsoft.com/office/drawing/2015/06/chart"/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94A-41EA-831E-ED31E038E1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5472632"/>
        <c:axId val="2135455800"/>
      </c:barChart>
      <c:catAx>
        <c:axId val="2135472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5455800"/>
        <c:crosses val="autoZero"/>
        <c:auto val="1"/>
        <c:lblAlgn val="ctr"/>
        <c:lblOffset val="100"/>
        <c:noMultiLvlLbl val="0"/>
      </c:catAx>
      <c:valAx>
        <c:axId val="2135455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5472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/>
              <a:t>People Per Housing Unit</a:t>
            </a:r>
          </a:p>
        </c:rich>
      </c:tx>
      <c:layout>
        <c:manualLayout>
          <c:xMode val="edge"/>
          <c:yMode val="edge"/>
          <c:x val="0.284996478029333"/>
          <c:y val="0.0336645281938039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Sheet2!$H$2</c:f>
              <c:strCache>
                <c:ptCount val="1"/>
                <c:pt idx="0">
                  <c:v>Bay Area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Sheet2!$G$3:$G$20</c:f>
              <c:numCache>
                <c:formatCode>General</c:formatCode>
                <c:ptCount val="18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  <c:pt idx="14">
                  <c:v>2014.0</c:v>
                </c:pt>
                <c:pt idx="15">
                  <c:v>2015.0</c:v>
                </c:pt>
                <c:pt idx="16">
                  <c:v>2016.0</c:v>
                </c:pt>
                <c:pt idx="17">
                  <c:v>2017.0</c:v>
                </c:pt>
              </c:numCache>
            </c:numRef>
          </c:cat>
          <c:val>
            <c:numRef>
              <c:f>Sheet2!$H$3:$H$20</c:f>
              <c:numCache>
                <c:formatCode>General</c:formatCode>
                <c:ptCount val="18"/>
                <c:pt idx="0">
                  <c:v>2.566842228834488</c:v>
                </c:pt>
                <c:pt idx="1">
                  <c:v>2.573358403877648</c:v>
                </c:pt>
                <c:pt idx="2">
                  <c:v>2.56987973103498</c:v>
                </c:pt>
                <c:pt idx="3">
                  <c:v>2.553274932075944</c:v>
                </c:pt>
                <c:pt idx="4">
                  <c:v>2.539090790402694</c:v>
                </c:pt>
                <c:pt idx="5">
                  <c:v>2.515150814271139</c:v>
                </c:pt>
                <c:pt idx="6">
                  <c:v>2.489903905946613</c:v>
                </c:pt>
                <c:pt idx="7">
                  <c:v>2.482923414424779</c:v>
                </c:pt>
                <c:pt idx="8">
                  <c:v>2.48567525341626</c:v>
                </c:pt>
                <c:pt idx="9">
                  <c:v>2.487178108770271</c:v>
                </c:pt>
                <c:pt idx="10">
                  <c:v>2.491914719789425</c:v>
                </c:pt>
                <c:pt idx="11">
                  <c:v>2.617392762651238</c:v>
                </c:pt>
                <c:pt idx="12">
                  <c:v>2.64063086298266</c:v>
                </c:pt>
                <c:pt idx="13">
                  <c:v>2.67048426866555</c:v>
                </c:pt>
                <c:pt idx="14">
                  <c:v>2.68752544524271</c:v>
                </c:pt>
                <c:pt idx="15">
                  <c:v>2.702588811569009</c:v>
                </c:pt>
                <c:pt idx="16">
                  <c:v>2.714509801896964</c:v>
                </c:pt>
                <c:pt idx="17">
                  <c:v>2.720199161403187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8F5-4713-9503-4A67D56245D8}"/>
            </c:ext>
          </c:extLst>
        </c:ser>
        <c:ser>
          <c:idx val="2"/>
          <c:order val="1"/>
          <c:tx>
            <c:strRef>
              <c:f>Sheet2!$I$2</c:f>
              <c:strCache>
                <c:ptCount val="1"/>
                <c:pt idx="0">
                  <c:v>Marin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Sheet2!$G$3:$G$20</c:f>
              <c:numCache>
                <c:formatCode>General</c:formatCode>
                <c:ptCount val="18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  <c:pt idx="14">
                  <c:v>2014.0</c:v>
                </c:pt>
                <c:pt idx="15">
                  <c:v>2015.0</c:v>
                </c:pt>
                <c:pt idx="16">
                  <c:v>2016.0</c:v>
                </c:pt>
                <c:pt idx="17">
                  <c:v>2017.0</c:v>
                </c:pt>
              </c:numCache>
            </c:numRef>
          </c:cat>
          <c:val>
            <c:numRef>
              <c:f>Sheet2!$I$3:$I$20</c:f>
              <c:numCache>
                <c:formatCode>General</c:formatCode>
                <c:ptCount val="18"/>
                <c:pt idx="0">
                  <c:v>2.355357653109818</c:v>
                </c:pt>
                <c:pt idx="1">
                  <c:v>2.34678015582643</c:v>
                </c:pt>
                <c:pt idx="2">
                  <c:v>2.330481031723618</c:v>
                </c:pt>
                <c:pt idx="3">
                  <c:v>2.311931579193345</c:v>
                </c:pt>
                <c:pt idx="4">
                  <c:v>2.293187009080274</c:v>
                </c:pt>
                <c:pt idx="5">
                  <c:v>2.271695889199941</c:v>
                </c:pt>
                <c:pt idx="6">
                  <c:v>2.264067398837572</c:v>
                </c:pt>
                <c:pt idx="7">
                  <c:v>2.255674997271636</c:v>
                </c:pt>
                <c:pt idx="8">
                  <c:v>2.26140462165836</c:v>
                </c:pt>
                <c:pt idx="9">
                  <c:v>2.264587152649213</c:v>
                </c:pt>
                <c:pt idx="10">
                  <c:v>2.269739830451306</c:v>
                </c:pt>
                <c:pt idx="11">
                  <c:v>2.281325512248143</c:v>
                </c:pt>
                <c:pt idx="12">
                  <c:v>2.29565748027963</c:v>
                </c:pt>
                <c:pt idx="13">
                  <c:v>2.307892306726795</c:v>
                </c:pt>
                <c:pt idx="14">
                  <c:v>2.333542308519023</c:v>
                </c:pt>
                <c:pt idx="15">
                  <c:v>2.346072661574513</c:v>
                </c:pt>
                <c:pt idx="16">
                  <c:v>2.351401100864964</c:v>
                </c:pt>
                <c:pt idx="17">
                  <c:v>2.353628157394262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8F5-4713-9503-4A67D56245D8}"/>
            </c:ext>
          </c:extLst>
        </c:ser>
        <c:ser>
          <c:idx val="3"/>
          <c:order val="2"/>
          <c:tx>
            <c:strRef>
              <c:f>Sheet2!$J$2</c:f>
              <c:strCache>
                <c:ptCount val="1"/>
                <c:pt idx="0">
                  <c:v>North Bay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Sheet2!$G$3:$G$20</c:f>
              <c:numCache>
                <c:formatCode>General</c:formatCode>
                <c:ptCount val="18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  <c:pt idx="14">
                  <c:v>2014.0</c:v>
                </c:pt>
                <c:pt idx="15">
                  <c:v>2015.0</c:v>
                </c:pt>
                <c:pt idx="16">
                  <c:v>2016.0</c:v>
                </c:pt>
                <c:pt idx="17">
                  <c:v>2017.0</c:v>
                </c:pt>
              </c:numCache>
            </c:numRef>
          </c:cat>
          <c:val>
            <c:numRef>
              <c:f>Sheet2!$J$3:$J$20</c:f>
              <c:numCache>
                <c:formatCode>General</c:formatCode>
                <c:ptCount val="18"/>
                <c:pt idx="0">
                  <c:v>2.748641556186407</c:v>
                </c:pt>
                <c:pt idx="1">
                  <c:v>2.748856661306135</c:v>
                </c:pt>
                <c:pt idx="2">
                  <c:v>2.73915110033747</c:v>
                </c:pt>
                <c:pt idx="3">
                  <c:v>2.717856608292172</c:v>
                </c:pt>
                <c:pt idx="4">
                  <c:v>2.691809044994775</c:v>
                </c:pt>
                <c:pt idx="5">
                  <c:v>2.651001492064927</c:v>
                </c:pt>
                <c:pt idx="6">
                  <c:v>2.608926683194269</c:v>
                </c:pt>
                <c:pt idx="7">
                  <c:v>2.586660581218786</c:v>
                </c:pt>
                <c:pt idx="8">
                  <c:v>2.578932919655228</c:v>
                </c:pt>
                <c:pt idx="9">
                  <c:v>2.573646135753124</c:v>
                </c:pt>
                <c:pt idx="10">
                  <c:v>2.570958536901724</c:v>
                </c:pt>
                <c:pt idx="11">
                  <c:v>2.508447320494439</c:v>
                </c:pt>
                <c:pt idx="12">
                  <c:v>2.515733252166855</c:v>
                </c:pt>
                <c:pt idx="13">
                  <c:v>2.529911914651658</c:v>
                </c:pt>
                <c:pt idx="14">
                  <c:v>2.543601761454497</c:v>
                </c:pt>
                <c:pt idx="15">
                  <c:v>2.557860254166058</c:v>
                </c:pt>
                <c:pt idx="16">
                  <c:v>2.565802940692301</c:v>
                </c:pt>
                <c:pt idx="17">
                  <c:v>2.572734805908345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88F5-4713-9503-4A67D56245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6725048"/>
        <c:axId val="2136720424"/>
      </c:lineChart>
      <c:catAx>
        <c:axId val="2136725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720424"/>
        <c:crosses val="autoZero"/>
        <c:auto val="1"/>
        <c:lblAlgn val="ctr"/>
        <c:lblOffset val="100"/>
        <c:noMultiLvlLbl val="0"/>
      </c:catAx>
      <c:valAx>
        <c:axId val="2136720424"/>
        <c:scaling>
          <c:orientation val="minMax"/>
          <c:min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725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Jobs per Housing Unit</a:t>
            </a:r>
          </a:p>
        </c:rich>
      </c:tx>
      <c:layout>
        <c:manualLayout>
          <c:xMode val="edge"/>
          <c:yMode val="edge"/>
          <c:x val="0.306984118573042"/>
          <c:y val="0.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311668506918623"/>
          <c:y val="0.11107171480557"/>
          <c:w val="0.951338136305371"/>
          <c:h val="0.755354931047871"/>
        </c:manualLayout>
      </c:layout>
      <c:lineChart>
        <c:grouping val="standard"/>
        <c:varyColors val="0"/>
        <c:ser>
          <c:idx val="1"/>
          <c:order val="0"/>
          <c:tx>
            <c:strRef>
              <c:f>Sheet2!$C$2</c:f>
              <c:strCache>
                <c:ptCount val="1"/>
                <c:pt idx="0">
                  <c:v>Bay Area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Sheet2!$B$3:$B$19</c:f>
              <c:numCache>
                <c:formatCode>General</c:formatCode>
                <c:ptCount val="17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  <c:pt idx="14">
                  <c:v>2014.0</c:v>
                </c:pt>
                <c:pt idx="15">
                  <c:v>2015.0</c:v>
                </c:pt>
                <c:pt idx="16">
                  <c:v>2016.0</c:v>
                </c:pt>
              </c:numCache>
            </c:numRef>
          </c:cat>
          <c:val>
            <c:numRef>
              <c:f>Sheet2!$C$3:$C$19</c:f>
              <c:numCache>
                <c:formatCode>General</c:formatCode>
                <c:ptCount val="17"/>
                <c:pt idx="0">
                  <c:v>1.291656771813358</c:v>
                </c:pt>
                <c:pt idx="1">
                  <c:v>1.277114375003759</c:v>
                </c:pt>
                <c:pt idx="2">
                  <c:v>1.229898625053044</c:v>
                </c:pt>
                <c:pt idx="3">
                  <c:v>1.197114398720597</c:v>
                </c:pt>
                <c:pt idx="4">
                  <c:v>1.184756394209503</c:v>
                </c:pt>
                <c:pt idx="5">
                  <c:v>1.186648882995264</c:v>
                </c:pt>
                <c:pt idx="6">
                  <c:v>1.191086553177881</c:v>
                </c:pt>
                <c:pt idx="7">
                  <c:v>1.19365487129956</c:v>
                </c:pt>
                <c:pt idx="8">
                  <c:v>1.180740364201777</c:v>
                </c:pt>
                <c:pt idx="9">
                  <c:v>1.110565292749162</c:v>
                </c:pt>
                <c:pt idx="10">
                  <c:v>1.088930557411187</c:v>
                </c:pt>
                <c:pt idx="11">
                  <c:v>1.209019875236387</c:v>
                </c:pt>
                <c:pt idx="12">
                  <c:v>1.251106887136443</c:v>
                </c:pt>
                <c:pt idx="13">
                  <c:v>1.290725581089522</c:v>
                </c:pt>
                <c:pt idx="14">
                  <c:v>1.330475620079315</c:v>
                </c:pt>
                <c:pt idx="15">
                  <c:v>1.374096820496482</c:v>
                </c:pt>
                <c:pt idx="16">
                  <c:v>1.413472865055374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8D7-4F8F-B159-65C5B34D5A41}"/>
            </c:ext>
          </c:extLst>
        </c:ser>
        <c:ser>
          <c:idx val="2"/>
          <c:order val="1"/>
          <c:tx>
            <c:strRef>
              <c:f>Sheet2!$D$2</c:f>
              <c:strCache>
                <c:ptCount val="1"/>
                <c:pt idx="0">
                  <c:v>Marin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Sheet2!$B$3:$B$19</c:f>
              <c:numCache>
                <c:formatCode>General</c:formatCode>
                <c:ptCount val="17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  <c:pt idx="14">
                  <c:v>2014.0</c:v>
                </c:pt>
                <c:pt idx="15">
                  <c:v>2015.0</c:v>
                </c:pt>
                <c:pt idx="16">
                  <c:v>2016.0</c:v>
                </c:pt>
              </c:numCache>
            </c:numRef>
          </c:cat>
          <c:val>
            <c:numRef>
              <c:f>Sheet2!$D$3:$D$19</c:f>
              <c:numCache>
                <c:formatCode>General</c:formatCode>
                <c:ptCount val="17"/>
                <c:pt idx="0">
                  <c:v>1.019144680445756</c:v>
                </c:pt>
                <c:pt idx="1">
                  <c:v>1.017990180280942</c:v>
                </c:pt>
                <c:pt idx="2">
                  <c:v>1.005365715899463</c:v>
                </c:pt>
                <c:pt idx="3">
                  <c:v>0.991727812310137</c:v>
                </c:pt>
                <c:pt idx="4">
                  <c:v>0.975804504855811</c:v>
                </c:pt>
                <c:pt idx="5">
                  <c:v>0.961396787977015</c:v>
                </c:pt>
                <c:pt idx="6">
                  <c:v>0.965328835188207</c:v>
                </c:pt>
                <c:pt idx="7">
                  <c:v>0.969478700571138</c:v>
                </c:pt>
                <c:pt idx="8">
                  <c:v>0.973266878115088</c:v>
                </c:pt>
                <c:pt idx="9">
                  <c:v>0.910314184826291</c:v>
                </c:pt>
                <c:pt idx="10">
                  <c:v>0.903060421398214</c:v>
                </c:pt>
                <c:pt idx="11">
                  <c:v>0.918947566989751</c:v>
                </c:pt>
                <c:pt idx="12">
                  <c:v>0.94585984403184</c:v>
                </c:pt>
                <c:pt idx="13">
                  <c:v>0.97992630380405</c:v>
                </c:pt>
                <c:pt idx="14">
                  <c:v>0.990542380167657</c:v>
                </c:pt>
                <c:pt idx="15">
                  <c:v>1.001735148382019</c:v>
                </c:pt>
                <c:pt idx="16">
                  <c:v>1.020444635070412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8D7-4F8F-B159-65C5B34D5A41}"/>
            </c:ext>
          </c:extLst>
        </c:ser>
        <c:ser>
          <c:idx val="3"/>
          <c:order val="2"/>
          <c:tx>
            <c:strRef>
              <c:f>Sheet2!$E$2</c:f>
              <c:strCache>
                <c:ptCount val="1"/>
                <c:pt idx="0">
                  <c:v>North Bay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Sheet2!$B$3:$B$19</c:f>
              <c:numCache>
                <c:formatCode>General</c:formatCode>
                <c:ptCount val="17"/>
                <c:pt idx="0">
                  <c:v>2000.0</c:v>
                </c:pt>
                <c:pt idx="1">
                  <c:v>2001.0</c:v>
                </c:pt>
                <c:pt idx="2">
                  <c:v>2002.0</c:v>
                </c:pt>
                <c:pt idx="3">
                  <c:v>2003.0</c:v>
                </c:pt>
                <c:pt idx="4">
                  <c:v>2004.0</c:v>
                </c:pt>
                <c:pt idx="5">
                  <c:v>2005.0</c:v>
                </c:pt>
                <c:pt idx="6">
                  <c:v>2006.0</c:v>
                </c:pt>
                <c:pt idx="7">
                  <c:v>2007.0</c:v>
                </c:pt>
                <c:pt idx="8">
                  <c:v>2008.0</c:v>
                </c:pt>
                <c:pt idx="9">
                  <c:v>2009.0</c:v>
                </c:pt>
                <c:pt idx="10">
                  <c:v>2010.0</c:v>
                </c:pt>
                <c:pt idx="11">
                  <c:v>2011.0</c:v>
                </c:pt>
                <c:pt idx="12">
                  <c:v>2012.0</c:v>
                </c:pt>
                <c:pt idx="13">
                  <c:v>2013.0</c:v>
                </c:pt>
                <c:pt idx="14">
                  <c:v>2014.0</c:v>
                </c:pt>
                <c:pt idx="15">
                  <c:v>2015.0</c:v>
                </c:pt>
                <c:pt idx="16">
                  <c:v>2016.0</c:v>
                </c:pt>
              </c:numCache>
            </c:numRef>
          </c:cat>
          <c:val>
            <c:numRef>
              <c:f>Sheet2!$E$3:$E$19</c:f>
              <c:numCache>
                <c:formatCode>General</c:formatCode>
                <c:ptCount val="17"/>
                <c:pt idx="0">
                  <c:v>0.91466924210054</c:v>
                </c:pt>
                <c:pt idx="1">
                  <c:v>0.932539395080867</c:v>
                </c:pt>
                <c:pt idx="2">
                  <c:v>0.932601359380199</c:v>
                </c:pt>
                <c:pt idx="3">
                  <c:v>0.93469353390211</c:v>
                </c:pt>
                <c:pt idx="4">
                  <c:v>0.927657536958514</c:v>
                </c:pt>
                <c:pt idx="5">
                  <c:v>0.929013880725234</c:v>
                </c:pt>
                <c:pt idx="6">
                  <c:v>0.924257368556678</c:v>
                </c:pt>
                <c:pt idx="7">
                  <c:v>0.913826547181238</c:v>
                </c:pt>
                <c:pt idx="8">
                  <c:v>0.900359934810838</c:v>
                </c:pt>
                <c:pt idx="9">
                  <c:v>0.857906636636246</c:v>
                </c:pt>
                <c:pt idx="10">
                  <c:v>0.834796143369796</c:v>
                </c:pt>
                <c:pt idx="11">
                  <c:v>0.850786608284574</c:v>
                </c:pt>
                <c:pt idx="12">
                  <c:v>0.865775767941174</c:v>
                </c:pt>
                <c:pt idx="13">
                  <c:v>0.897959773715101</c:v>
                </c:pt>
                <c:pt idx="14">
                  <c:v>0.929950008884108</c:v>
                </c:pt>
                <c:pt idx="15">
                  <c:v>0.956415334254468</c:v>
                </c:pt>
                <c:pt idx="16">
                  <c:v>0.974823035979702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18D7-4F8F-B159-65C5B34D5A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5136728"/>
        <c:axId val="2135569368"/>
      </c:lineChart>
      <c:catAx>
        <c:axId val="2135136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5569368"/>
        <c:crosses val="autoZero"/>
        <c:auto val="1"/>
        <c:lblAlgn val="ctr"/>
        <c:lblOffset val="100"/>
        <c:noMultiLvlLbl val="0"/>
      </c:catAx>
      <c:valAx>
        <c:axId val="2135569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5136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54181141377"/>
          <c:y val="0.124448437860243"/>
          <c:w val="0.331392397653386"/>
          <c:h val="0.10045898022529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en-US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Change</a:t>
            </a:r>
            <a:r>
              <a:rPr lang="en-US" sz="2400" baseline="0" dirty="0"/>
              <a:t> in Population/Change in Housing Units</a:t>
            </a:r>
            <a:endParaRPr lang="en-US" sz="2400" dirty="0"/>
          </a:p>
        </c:rich>
      </c:tx>
      <c:layout>
        <c:manualLayout>
          <c:xMode val="edge"/>
          <c:yMode val="edge"/>
          <c:x val="0.206575176396648"/>
          <c:y val="0.00923817231622467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Sheet2!$O$3</c:f>
              <c:strCache>
                <c:ptCount val="1"/>
                <c:pt idx="0">
                  <c:v>2000-2010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Sheet2!$M$4:$M$6</c:f>
              <c:strCache>
                <c:ptCount val="3"/>
                <c:pt idx="0">
                  <c:v>Bay Area</c:v>
                </c:pt>
                <c:pt idx="1">
                  <c:v>Marin</c:v>
                </c:pt>
                <c:pt idx="2">
                  <c:v>North Bay</c:v>
                </c:pt>
              </c:strCache>
            </c:strRef>
          </c:cat>
          <c:val>
            <c:numRef>
              <c:f>Sheet2!$O$4:$O$6</c:f>
              <c:numCache>
                <c:formatCode>0.00</c:formatCode>
                <c:ptCount val="3"/>
                <c:pt idx="0">
                  <c:v>1.704600800907648</c:v>
                </c:pt>
                <c:pt idx="1">
                  <c:v>0.816969696969697</c:v>
                </c:pt>
                <c:pt idx="2">
                  <c:v>1.18461714111737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6E4-44A7-B01D-FF22F287349E}"/>
            </c:ext>
          </c:extLst>
        </c:ser>
        <c:ser>
          <c:idx val="0"/>
          <c:order val="1"/>
          <c:tx>
            <c:strRef>
              <c:f>Sheet2!$N$3</c:f>
              <c:strCache>
                <c:ptCount val="1"/>
                <c:pt idx="0">
                  <c:v>2011-2017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Sheet2!$M$4:$M$6</c:f>
              <c:strCache>
                <c:ptCount val="3"/>
                <c:pt idx="0">
                  <c:v>Bay Area</c:v>
                </c:pt>
                <c:pt idx="1">
                  <c:v>Marin</c:v>
                </c:pt>
                <c:pt idx="2">
                  <c:v>North Bay</c:v>
                </c:pt>
              </c:strCache>
            </c:strRef>
          </c:cat>
          <c:val>
            <c:numRef>
              <c:f>Sheet2!$N$4:$N$6</c:f>
              <c:numCache>
                <c:formatCode>0.00</c:formatCode>
                <c:ptCount val="3"/>
                <c:pt idx="0">
                  <c:v>5.8290671293207</c:v>
                </c:pt>
                <c:pt idx="1">
                  <c:v>14.2603550295858</c:v>
                </c:pt>
                <c:pt idx="2">
                  <c:v>5.78837068443368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6E4-44A7-B01D-FF22F28734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6571432"/>
        <c:axId val="2136574920"/>
      </c:barChart>
      <c:catAx>
        <c:axId val="2136571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574920"/>
        <c:crosses val="autoZero"/>
        <c:auto val="1"/>
        <c:lblAlgn val="ctr"/>
        <c:lblOffset val="100"/>
        <c:noMultiLvlLbl val="0"/>
      </c:catAx>
      <c:valAx>
        <c:axId val="2136574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Ratio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571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Sheet1!$BG$1</c:f>
              <c:strCache>
                <c:ptCount val="1"/>
                <c:pt idx="0">
                  <c:v>Marin</c:v>
                </c:pt>
              </c:strCache>
            </c:strRef>
          </c:tx>
          <c:spPr>
            <a:ln w="3810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cat>
            <c:strRef>
              <c:f>Sheet1!$BF$2:$BF$264</c:f>
              <c:strCache>
                <c:ptCount val="263"/>
                <c:pt idx="0">
                  <c:v>1996-04</c:v>
                </c:pt>
                <c:pt idx="1">
                  <c:v>1996-05</c:v>
                </c:pt>
                <c:pt idx="2">
                  <c:v>1996-06</c:v>
                </c:pt>
                <c:pt idx="3">
                  <c:v>1996-07</c:v>
                </c:pt>
                <c:pt idx="4">
                  <c:v>1996-08</c:v>
                </c:pt>
                <c:pt idx="5">
                  <c:v>1996-09</c:v>
                </c:pt>
                <c:pt idx="6">
                  <c:v>1996-10</c:v>
                </c:pt>
                <c:pt idx="7">
                  <c:v>1996-11</c:v>
                </c:pt>
                <c:pt idx="8">
                  <c:v>1996-12</c:v>
                </c:pt>
                <c:pt idx="9">
                  <c:v>1997-01</c:v>
                </c:pt>
                <c:pt idx="10">
                  <c:v>1997-02</c:v>
                </c:pt>
                <c:pt idx="11">
                  <c:v>1997-03</c:v>
                </c:pt>
                <c:pt idx="12">
                  <c:v>1997-04</c:v>
                </c:pt>
                <c:pt idx="13">
                  <c:v>1997-05</c:v>
                </c:pt>
                <c:pt idx="14">
                  <c:v>1997-06</c:v>
                </c:pt>
                <c:pt idx="15">
                  <c:v>1997-07</c:v>
                </c:pt>
                <c:pt idx="16">
                  <c:v>1997-08</c:v>
                </c:pt>
                <c:pt idx="17">
                  <c:v>1997-09</c:v>
                </c:pt>
                <c:pt idx="18">
                  <c:v>1997-10</c:v>
                </c:pt>
                <c:pt idx="19">
                  <c:v>1997-11</c:v>
                </c:pt>
                <c:pt idx="20">
                  <c:v>1997-12</c:v>
                </c:pt>
                <c:pt idx="21">
                  <c:v>1998-01</c:v>
                </c:pt>
                <c:pt idx="22">
                  <c:v>1998-02</c:v>
                </c:pt>
                <c:pt idx="23">
                  <c:v>1998-03</c:v>
                </c:pt>
                <c:pt idx="24">
                  <c:v>1998-04</c:v>
                </c:pt>
                <c:pt idx="25">
                  <c:v>1998-05</c:v>
                </c:pt>
                <c:pt idx="26">
                  <c:v>1998-06</c:v>
                </c:pt>
                <c:pt idx="27">
                  <c:v>1998-07</c:v>
                </c:pt>
                <c:pt idx="28">
                  <c:v>1998-08</c:v>
                </c:pt>
                <c:pt idx="29">
                  <c:v>1998-09</c:v>
                </c:pt>
                <c:pt idx="30">
                  <c:v>1998-10</c:v>
                </c:pt>
                <c:pt idx="31">
                  <c:v>1998-11</c:v>
                </c:pt>
                <c:pt idx="32">
                  <c:v>1998-12</c:v>
                </c:pt>
                <c:pt idx="33">
                  <c:v>1999-01</c:v>
                </c:pt>
                <c:pt idx="34">
                  <c:v>1999-02</c:v>
                </c:pt>
                <c:pt idx="35">
                  <c:v>1999-03</c:v>
                </c:pt>
                <c:pt idx="36">
                  <c:v>1999-04</c:v>
                </c:pt>
                <c:pt idx="37">
                  <c:v>1999-05</c:v>
                </c:pt>
                <c:pt idx="38">
                  <c:v>1999-06</c:v>
                </c:pt>
                <c:pt idx="39">
                  <c:v>1999-07</c:v>
                </c:pt>
                <c:pt idx="40">
                  <c:v>1999-08</c:v>
                </c:pt>
                <c:pt idx="41">
                  <c:v>1999-09</c:v>
                </c:pt>
                <c:pt idx="42">
                  <c:v>1999-10</c:v>
                </c:pt>
                <c:pt idx="43">
                  <c:v>1999-11</c:v>
                </c:pt>
                <c:pt idx="44">
                  <c:v>1999-12</c:v>
                </c:pt>
                <c:pt idx="45">
                  <c:v>2000-01</c:v>
                </c:pt>
                <c:pt idx="46">
                  <c:v>2000-02</c:v>
                </c:pt>
                <c:pt idx="47">
                  <c:v>2000-03</c:v>
                </c:pt>
                <c:pt idx="48">
                  <c:v>2000-04</c:v>
                </c:pt>
                <c:pt idx="49">
                  <c:v>2000-05</c:v>
                </c:pt>
                <c:pt idx="50">
                  <c:v>2000-06</c:v>
                </c:pt>
                <c:pt idx="51">
                  <c:v>2000-07</c:v>
                </c:pt>
                <c:pt idx="52">
                  <c:v>2000-08</c:v>
                </c:pt>
                <c:pt idx="53">
                  <c:v>2000-09</c:v>
                </c:pt>
                <c:pt idx="54">
                  <c:v>2000-10</c:v>
                </c:pt>
                <c:pt idx="55">
                  <c:v>2000-11</c:v>
                </c:pt>
                <c:pt idx="56">
                  <c:v>2000-12</c:v>
                </c:pt>
                <c:pt idx="57">
                  <c:v>2001-01</c:v>
                </c:pt>
                <c:pt idx="58">
                  <c:v>2001-02</c:v>
                </c:pt>
                <c:pt idx="59">
                  <c:v>2001-03</c:v>
                </c:pt>
                <c:pt idx="60">
                  <c:v>2001-04</c:v>
                </c:pt>
                <c:pt idx="61">
                  <c:v>2001-05</c:v>
                </c:pt>
                <c:pt idx="62">
                  <c:v>2001-06</c:v>
                </c:pt>
                <c:pt idx="63">
                  <c:v>2001-07</c:v>
                </c:pt>
                <c:pt idx="64">
                  <c:v>2001-08</c:v>
                </c:pt>
                <c:pt idx="65">
                  <c:v>2001-09</c:v>
                </c:pt>
                <c:pt idx="66">
                  <c:v>2001-10</c:v>
                </c:pt>
                <c:pt idx="67">
                  <c:v>2001-11</c:v>
                </c:pt>
                <c:pt idx="68">
                  <c:v>2001-12</c:v>
                </c:pt>
                <c:pt idx="69">
                  <c:v>2002-01</c:v>
                </c:pt>
                <c:pt idx="70">
                  <c:v>2002-02</c:v>
                </c:pt>
                <c:pt idx="71">
                  <c:v>2002-03</c:v>
                </c:pt>
                <c:pt idx="72">
                  <c:v>2002-04</c:v>
                </c:pt>
                <c:pt idx="73">
                  <c:v>2002-05</c:v>
                </c:pt>
                <c:pt idx="74">
                  <c:v>2002-06</c:v>
                </c:pt>
                <c:pt idx="75">
                  <c:v>2002-07</c:v>
                </c:pt>
                <c:pt idx="76">
                  <c:v>2002-08</c:v>
                </c:pt>
                <c:pt idx="77">
                  <c:v>2002-09</c:v>
                </c:pt>
                <c:pt idx="78">
                  <c:v>2002-10</c:v>
                </c:pt>
                <c:pt idx="79">
                  <c:v>2002-11</c:v>
                </c:pt>
                <c:pt idx="80">
                  <c:v>2002-12</c:v>
                </c:pt>
                <c:pt idx="81">
                  <c:v>2003-01</c:v>
                </c:pt>
                <c:pt idx="82">
                  <c:v>2003-02</c:v>
                </c:pt>
                <c:pt idx="83">
                  <c:v>2003-03</c:v>
                </c:pt>
                <c:pt idx="84">
                  <c:v>2003-04</c:v>
                </c:pt>
                <c:pt idx="85">
                  <c:v>2003-05</c:v>
                </c:pt>
                <c:pt idx="86">
                  <c:v>2003-06</c:v>
                </c:pt>
                <c:pt idx="87">
                  <c:v>2003-07</c:v>
                </c:pt>
                <c:pt idx="88">
                  <c:v>2003-08</c:v>
                </c:pt>
                <c:pt idx="89">
                  <c:v>2003-09</c:v>
                </c:pt>
                <c:pt idx="90">
                  <c:v>2003-10</c:v>
                </c:pt>
                <c:pt idx="91">
                  <c:v>2003-11</c:v>
                </c:pt>
                <c:pt idx="92">
                  <c:v>2003-12</c:v>
                </c:pt>
                <c:pt idx="93">
                  <c:v>2004-01</c:v>
                </c:pt>
                <c:pt idx="94">
                  <c:v>2004-02</c:v>
                </c:pt>
                <c:pt idx="95">
                  <c:v>2004-03</c:v>
                </c:pt>
                <c:pt idx="96">
                  <c:v>2004-04</c:v>
                </c:pt>
                <c:pt idx="97">
                  <c:v>2004-05</c:v>
                </c:pt>
                <c:pt idx="98">
                  <c:v>2004-06</c:v>
                </c:pt>
                <c:pt idx="99">
                  <c:v>2004-07</c:v>
                </c:pt>
                <c:pt idx="100">
                  <c:v>2004-08</c:v>
                </c:pt>
                <c:pt idx="101">
                  <c:v>2004-09</c:v>
                </c:pt>
                <c:pt idx="102">
                  <c:v>2004-10</c:v>
                </c:pt>
                <c:pt idx="103">
                  <c:v>2004-11</c:v>
                </c:pt>
                <c:pt idx="104">
                  <c:v>2004-12</c:v>
                </c:pt>
                <c:pt idx="105">
                  <c:v>2005-01</c:v>
                </c:pt>
                <c:pt idx="106">
                  <c:v>2005-02</c:v>
                </c:pt>
                <c:pt idx="107">
                  <c:v>2005-03</c:v>
                </c:pt>
                <c:pt idx="108">
                  <c:v>2005-04</c:v>
                </c:pt>
                <c:pt idx="109">
                  <c:v>2005-05</c:v>
                </c:pt>
                <c:pt idx="110">
                  <c:v>2005-06</c:v>
                </c:pt>
                <c:pt idx="111">
                  <c:v>2005-07</c:v>
                </c:pt>
                <c:pt idx="112">
                  <c:v>2005-08</c:v>
                </c:pt>
                <c:pt idx="113">
                  <c:v>2005-09</c:v>
                </c:pt>
                <c:pt idx="114">
                  <c:v>2005-10</c:v>
                </c:pt>
                <c:pt idx="115">
                  <c:v>2005-11</c:v>
                </c:pt>
                <c:pt idx="116">
                  <c:v>2005-12</c:v>
                </c:pt>
                <c:pt idx="117">
                  <c:v>2006-01</c:v>
                </c:pt>
                <c:pt idx="118">
                  <c:v>2006-02</c:v>
                </c:pt>
                <c:pt idx="119">
                  <c:v>2006-03</c:v>
                </c:pt>
                <c:pt idx="120">
                  <c:v>2006-04</c:v>
                </c:pt>
                <c:pt idx="121">
                  <c:v>2006-05</c:v>
                </c:pt>
                <c:pt idx="122">
                  <c:v>2006-06</c:v>
                </c:pt>
                <c:pt idx="123">
                  <c:v>2006-07</c:v>
                </c:pt>
                <c:pt idx="124">
                  <c:v>2006-08</c:v>
                </c:pt>
                <c:pt idx="125">
                  <c:v>2006-09</c:v>
                </c:pt>
                <c:pt idx="126">
                  <c:v>2006-10</c:v>
                </c:pt>
                <c:pt idx="127">
                  <c:v>2006-11</c:v>
                </c:pt>
                <c:pt idx="128">
                  <c:v>2006-12</c:v>
                </c:pt>
                <c:pt idx="129">
                  <c:v>2007-01</c:v>
                </c:pt>
                <c:pt idx="130">
                  <c:v>2007-02</c:v>
                </c:pt>
                <c:pt idx="131">
                  <c:v>2007-03</c:v>
                </c:pt>
                <c:pt idx="132">
                  <c:v>2007-04</c:v>
                </c:pt>
                <c:pt idx="133">
                  <c:v>2007-05</c:v>
                </c:pt>
                <c:pt idx="134">
                  <c:v>2007-06</c:v>
                </c:pt>
                <c:pt idx="135">
                  <c:v>2007-07</c:v>
                </c:pt>
                <c:pt idx="136">
                  <c:v>2007-08</c:v>
                </c:pt>
                <c:pt idx="137">
                  <c:v>2007-09</c:v>
                </c:pt>
                <c:pt idx="138">
                  <c:v>2007-10</c:v>
                </c:pt>
                <c:pt idx="139">
                  <c:v>2007-11</c:v>
                </c:pt>
                <c:pt idx="140">
                  <c:v>2007-12</c:v>
                </c:pt>
                <c:pt idx="141">
                  <c:v>2008-01</c:v>
                </c:pt>
                <c:pt idx="142">
                  <c:v>2008-02</c:v>
                </c:pt>
                <c:pt idx="143">
                  <c:v>2008-03</c:v>
                </c:pt>
                <c:pt idx="144">
                  <c:v>2008-04</c:v>
                </c:pt>
                <c:pt idx="145">
                  <c:v>2008-05</c:v>
                </c:pt>
                <c:pt idx="146">
                  <c:v>2008-06</c:v>
                </c:pt>
                <c:pt idx="147">
                  <c:v>2008-07</c:v>
                </c:pt>
                <c:pt idx="148">
                  <c:v>2008-08</c:v>
                </c:pt>
                <c:pt idx="149">
                  <c:v>2008-09</c:v>
                </c:pt>
                <c:pt idx="150">
                  <c:v>2008-10</c:v>
                </c:pt>
                <c:pt idx="151">
                  <c:v>2008-11</c:v>
                </c:pt>
                <c:pt idx="152">
                  <c:v>2008-12</c:v>
                </c:pt>
                <c:pt idx="153">
                  <c:v>2009-01</c:v>
                </c:pt>
                <c:pt idx="154">
                  <c:v>2009-02</c:v>
                </c:pt>
                <c:pt idx="155">
                  <c:v>2009-03</c:v>
                </c:pt>
                <c:pt idx="156">
                  <c:v>2009-04</c:v>
                </c:pt>
                <c:pt idx="157">
                  <c:v>2009-05</c:v>
                </c:pt>
                <c:pt idx="158">
                  <c:v>2009-06</c:v>
                </c:pt>
                <c:pt idx="159">
                  <c:v>2009-07</c:v>
                </c:pt>
                <c:pt idx="160">
                  <c:v>2009-08</c:v>
                </c:pt>
                <c:pt idx="161">
                  <c:v>2009-09</c:v>
                </c:pt>
                <c:pt idx="162">
                  <c:v>2009-10</c:v>
                </c:pt>
                <c:pt idx="163">
                  <c:v>2009-11</c:v>
                </c:pt>
                <c:pt idx="164">
                  <c:v>2009-12</c:v>
                </c:pt>
                <c:pt idx="165">
                  <c:v>2010-01</c:v>
                </c:pt>
                <c:pt idx="166">
                  <c:v>2010-02</c:v>
                </c:pt>
                <c:pt idx="167">
                  <c:v>2010-03</c:v>
                </c:pt>
                <c:pt idx="168">
                  <c:v>2010-04</c:v>
                </c:pt>
                <c:pt idx="169">
                  <c:v>2010-05</c:v>
                </c:pt>
                <c:pt idx="170">
                  <c:v>2010-06</c:v>
                </c:pt>
                <c:pt idx="171">
                  <c:v>2010-07</c:v>
                </c:pt>
                <c:pt idx="172">
                  <c:v>2010-08</c:v>
                </c:pt>
                <c:pt idx="173">
                  <c:v>2010-09</c:v>
                </c:pt>
                <c:pt idx="174">
                  <c:v>2010-10</c:v>
                </c:pt>
                <c:pt idx="175">
                  <c:v>2010-11</c:v>
                </c:pt>
                <c:pt idx="176">
                  <c:v>2010-12</c:v>
                </c:pt>
                <c:pt idx="177">
                  <c:v>2011-01</c:v>
                </c:pt>
                <c:pt idx="178">
                  <c:v>2011-02</c:v>
                </c:pt>
                <c:pt idx="179">
                  <c:v>2011-03</c:v>
                </c:pt>
                <c:pt idx="180">
                  <c:v>2011-04</c:v>
                </c:pt>
                <c:pt idx="181">
                  <c:v>2011-05</c:v>
                </c:pt>
                <c:pt idx="182">
                  <c:v>2011-06</c:v>
                </c:pt>
                <c:pt idx="183">
                  <c:v>2011-07</c:v>
                </c:pt>
                <c:pt idx="184">
                  <c:v>2011-08</c:v>
                </c:pt>
                <c:pt idx="185">
                  <c:v>2011-09</c:v>
                </c:pt>
                <c:pt idx="186">
                  <c:v>2011-10</c:v>
                </c:pt>
                <c:pt idx="187">
                  <c:v>2011-11</c:v>
                </c:pt>
                <c:pt idx="188">
                  <c:v>2011-12</c:v>
                </c:pt>
                <c:pt idx="189">
                  <c:v>2012-01</c:v>
                </c:pt>
                <c:pt idx="190">
                  <c:v>2012-02</c:v>
                </c:pt>
                <c:pt idx="191">
                  <c:v>2012-03</c:v>
                </c:pt>
                <c:pt idx="192">
                  <c:v>2012-04</c:v>
                </c:pt>
                <c:pt idx="193">
                  <c:v>2012-05</c:v>
                </c:pt>
                <c:pt idx="194">
                  <c:v>2012-06</c:v>
                </c:pt>
                <c:pt idx="195">
                  <c:v>2012-07</c:v>
                </c:pt>
                <c:pt idx="196">
                  <c:v>2012-08</c:v>
                </c:pt>
                <c:pt idx="197">
                  <c:v>2012-09</c:v>
                </c:pt>
                <c:pt idx="198">
                  <c:v>2012-10</c:v>
                </c:pt>
                <c:pt idx="199">
                  <c:v>2012-11</c:v>
                </c:pt>
                <c:pt idx="200">
                  <c:v>2012-12</c:v>
                </c:pt>
                <c:pt idx="201">
                  <c:v>2013-01</c:v>
                </c:pt>
                <c:pt idx="202">
                  <c:v>2013-02</c:v>
                </c:pt>
                <c:pt idx="203">
                  <c:v>2013-03</c:v>
                </c:pt>
                <c:pt idx="204">
                  <c:v>2013-04</c:v>
                </c:pt>
                <c:pt idx="205">
                  <c:v>2013-05</c:v>
                </c:pt>
                <c:pt idx="206">
                  <c:v>2013-06</c:v>
                </c:pt>
                <c:pt idx="207">
                  <c:v>2013-07</c:v>
                </c:pt>
                <c:pt idx="208">
                  <c:v>2013-08</c:v>
                </c:pt>
                <c:pt idx="209">
                  <c:v>2013-09</c:v>
                </c:pt>
                <c:pt idx="210">
                  <c:v>2013-10</c:v>
                </c:pt>
                <c:pt idx="211">
                  <c:v>2013-11</c:v>
                </c:pt>
                <c:pt idx="212">
                  <c:v>2013-12</c:v>
                </c:pt>
                <c:pt idx="213">
                  <c:v>2014-01</c:v>
                </c:pt>
                <c:pt idx="214">
                  <c:v>2014-02</c:v>
                </c:pt>
                <c:pt idx="215">
                  <c:v>2014-03</c:v>
                </c:pt>
                <c:pt idx="216">
                  <c:v>2014-04</c:v>
                </c:pt>
                <c:pt idx="217">
                  <c:v>2014-05</c:v>
                </c:pt>
                <c:pt idx="218">
                  <c:v>2014-06</c:v>
                </c:pt>
                <c:pt idx="219">
                  <c:v>2014-07</c:v>
                </c:pt>
                <c:pt idx="220">
                  <c:v>2014-08</c:v>
                </c:pt>
                <c:pt idx="221">
                  <c:v>2014-09</c:v>
                </c:pt>
                <c:pt idx="222">
                  <c:v>2014-10</c:v>
                </c:pt>
                <c:pt idx="223">
                  <c:v>2014-11</c:v>
                </c:pt>
                <c:pt idx="224">
                  <c:v>2014-12</c:v>
                </c:pt>
                <c:pt idx="225">
                  <c:v>2015-01</c:v>
                </c:pt>
                <c:pt idx="226">
                  <c:v>2015-02</c:v>
                </c:pt>
                <c:pt idx="227">
                  <c:v>2015-03</c:v>
                </c:pt>
                <c:pt idx="228">
                  <c:v>2015-04</c:v>
                </c:pt>
                <c:pt idx="229">
                  <c:v>2015-05</c:v>
                </c:pt>
                <c:pt idx="230">
                  <c:v>2015-06</c:v>
                </c:pt>
                <c:pt idx="231">
                  <c:v>2015-07</c:v>
                </c:pt>
                <c:pt idx="232">
                  <c:v>2015-08</c:v>
                </c:pt>
                <c:pt idx="233">
                  <c:v>2015-09</c:v>
                </c:pt>
                <c:pt idx="234">
                  <c:v>2015-10</c:v>
                </c:pt>
                <c:pt idx="235">
                  <c:v>2015-11</c:v>
                </c:pt>
                <c:pt idx="236">
                  <c:v>2015-12</c:v>
                </c:pt>
                <c:pt idx="237">
                  <c:v>2016-01</c:v>
                </c:pt>
                <c:pt idx="238">
                  <c:v>2016-02</c:v>
                </c:pt>
                <c:pt idx="239">
                  <c:v>2016-03</c:v>
                </c:pt>
                <c:pt idx="240">
                  <c:v>2016-04</c:v>
                </c:pt>
                <c:pt idx="241">
                  <c:v>2016-05</c:v>
                </c:pt>
                <c:pt idx="242">
                  <c:v>2016-06</c:v>
                </c:pt>
                <c:pt idx="243">
                  <c:v>2016-07</c:v>
                </c:pt>
                <c:pt idx="244">
                  <c:v>2016-08</c:v>
                </c:pt>
                <c:pt idx="245">
                  <c:v>2016-09</c:v>
                </c:pt>
                <c:pt idx="246">
                  <c:v>2016-10</c:v>
                </c:pt>
                <c:pt idx="247">
                  <c:v>2016-11</c:v>
                </c:pt>
                <c:pt idx="248">
                  <c:v>2016-12</c:v>
                </c:pt>
                <c:pt idx="249">
                  <c:v>2017-01</c:v>
                </c:pt>
                <c:pt idx="250">
                  <c:v>2017-02</c:v>
                </c:pt>
                <c:pt idx="251">
                  <c:v>2017-03</c:v>
                </c:pt>
                <c:pt idx="252">
                  <c:v>2017-04</c:v>
                </c:pt>
                <c:pt idx="253">
                  <c:v>2017-05</c:v>
                </c:pt>
                <c:pt idx="254">
                  <c:v>2017-06</c:v>
                </c:pt>
                <c:pt idx="255">
                  <c:v>2017-07</c:v>
                </c:pt>
                <c:pt idx="256">
                  <c:v>2017-08</c:v>
                </c:pt>
                <c:pt idx="257">
                  <c:v>2017-09</c:v>
                </c:pt>
                <c:pt idx="258">
                  <c:v>2017-10</c:v>
                </c:pt>
                <c:pt idx="259">
                  <c:v>2017-11</c:v>
                </c:pt>
                <c:pt idx="260">
                  <c:v>2017-12</c:v>
                </c:pt>
                <c:pt idx="261">
                  <c:v>2018-01</c:v>
                </c:pt>
                <c:pt idx="262">
                  <c:v>2018-02</c:v>
                </c:pt>
              </c:strCache>
            </c:strRef>
          </c:cat>
          <c:val>
            <c:numRef>
              <c:f>Sheet1!$BG$2:$BG$264</c:f>
              <c:numCache>
                <c:formatCode>General</c:formatCode>
                <c:ptCount val="263"/>
                <c:pt idx="0">
                  <c:v>328800.0</c:v>
                </c:pt>
                <c:pt idx="1">
                  <c:v>328600.0</c:v>
                </c:pt>
                <c:pt idx="2">
                  <c:v>326200.0</c:v>
                </c:pt>
                <c:pt idx="3">
                  <c:v>325600.0</c:v>
                </c:pt>
                <c:pt idx="4">
                  <c:v>326700.0</c:v>
                </c:pt>
                <c:pt idx="5">
                  <c:v>328100.0</c:v>
                </c:pt>
                <c:pt idx="6">
                  <c:v>327457.1428571425</c:v>
                </c:pt>
                <c:pt idx="7">
                  <c:v>327242.8571428572</c:v>
                </c:pt>
                <c:pt idx="8">
                  <c:v>327028.5714285714</c:v>
                </c:pt>
                <c:pt idx="9">
                  <c:v>327414.2857142856</c:v>
                </c:pt>
                <c:pt idx="10">
                  <c:v>328214.2857142856</c:v>
                </c:pt>
                <c:pt idx="11">
                  <c:v>329014.2857142856</c:v>
                </c:pt>
                <c:pt idx="12">
                  <c:v>329914.2857142856</c:v>
                </c:pt>
                <c:pt idx="13">
                  <c:v>331371.4285714286</c:v>
                </c:pt>
                <c:pt idx="14">
                  <c:v>333471.4285714286</c:v>
                </c:pt>
                <c:pt idx="15">
                  <c:v>335942.8571428572</c:v>
                </c:pt>
                <c:pt idx="16">
                  <c:v>338557.1428571425</c:v>
                </c:pt>
                <c:pt idx="17">
                  <c:v>341300.0</c:v>
                </c:pt>
                <c:pt idx="18">
                  <c:v>344357.1428571425</c:v>
                </c:pt>
                <c:pt idx="19">
                  <c:v>347571.4285714286</c:v>
                </c:pt>
                <c:pt idx="20">
                  <c:v>350700.0</c:v>
                </c:pt>
                <c:pt idx="21">
                  <c:v>353900.0</c:v>
                </c:pt>
                <c:pt idx="22">
                  <c:v>357342.8571428572</c:v>
                </c:pt>
                <c:pt idx="23">
                  <c:v>360800.0</c:v>
                </c:pt>
                <c:pt idx="24">
                  <c:v>364285.7142857143</c:v>
                </c:pt>
                <c:pt idx="25">
                  <c:v>367985.7142857143</c:v>
                </c:pt>
                <c:pt idx="26">
                  <c:v>372071.4285714286</c:v>
                </c:pt>
                <c:pt idx="27">
                  <c:v>376300.0</c:v>
                </c:pt>
                <c:pt idx="28">
                  <c:v>380371.4285714286</c:v>
                </c:pt>
                <c:pt idx="29">
                  <c:v>384128.5714285714</c:v>
                </c:pt>
                <c:pt idx="30">
                  <c:v>387785.7142857143</c:v>
                </c:pt>
                <c:pt idx="31">
                  <c:v>391371.4285714286</c:v>
                </c:pt>
                <c:pt idx="32">
                  <c:v>394842.8571428572</c:v>
                </c:pt>
                <c:pt idx="33">
                  <c:v>398157.1428571425</c:v>
                </c:pt>
                <c:pt idx="34">
                  <c:v>401657.1428571425</c:v>
                </c:pt>
                <c:pt idx="35">
                  <c:v>405400.0</c:v>
                </c:pt>
                <c:pt idx="36">
                  <c:v>409385.7142857143</c:v>
                </c:pt>
                <c:pt idx="37">
                  <c:v>413657.1428571425</c:v>
                </c:pt>
                <c:pt idx="38">
                  <c:v>418171.4285714286</c:v>
                </c:pt>
                <c:pt idx="39">
                  <c:v>422714.2857142856</c:v>
                </c:pt>
                <c:pt idx="40">
                  <c:v>427271.4285714286</c:v>
                </c:pt>
                <c:pt idx="41">
                  <c:v>431900.0</c:v>
                </c:pt>
                <c:pt idx="42">
                  <c:v>437200.0</c:v>
                </c:pt>
                <c:pt idx="43">
                  <c:v>443771.4285714286</c:v>
                </c:pt>
                <c:pt idx="44">
                  <c:v>451542.8571428572</c:v>
                </c:pt>
                <c:pt idx="45">
                  <c:v>460257.1428571425</c:v>
                </c:pt>
                <c:pt idx="46">
                  <c:v>469900.0</c:v>
                </c:pt>
                <c:pt idx="47">
                  <c:v>480314.2857142856</c:v>
                </c:pt>
                <c:pt idx="48">
                  <c:v>490871.4285714286</c:v>
                </c:pt>
                <c:pt idx="49">
                  <c:v>500914.2857142856</c:v>
                </c:pt>
                <c:pt idx="50">
                  <c:v>510285.7142857143</c:v>
                </c:pt>
                <c:pt idx="51">
                  <c:v>519285.7142857143</c:v>
                </c:pt>
                <c:pt idx="52">
                  <c:v>528028.5714285715</c:v>
                </c:pt>
                <c:pt idx="53">
                  <c:v>536285.7142857143</c:v>
                </c:pt>
                <c:pt idx="54">
                  <c:v>543900.0</c:v>
                </c:pt>
                <c:pt idx="55">
                  <c:v>551371.4285714285</c:v>
                </c:pt>
                <c:pt idx="56">
                  <c:v>559000.0</c:v>
                </c:pt>
                <c:pt idx="57">
                  <c:v>566428.5714285715</c:v>
                </c:pt>
                <c:pt idx="58">
                  <c:v>573342.8571428572</c:v>
                </c:pt>
                <c:pt idx="59">
                  <c:v>579771.4285714285</c:v>
                </c:pt>
                <c:pt idx="60">
                  <c:v>585871.4285714285</c:v>
                </c:pt>
                <c:pt idx="61">
                  <c:v>591685.7142857143</c:v>
                </c:pt>
                <c:pt idx="62">
                  <c:v>596957.142857143</c:v>
                </c:pt>
                <c:pt idx="63">
                  <c:v>601371.4285714285</c:v>
                </c:pt>
                <c:pt idx="64">
                  <c:v>604628.5714285715</c:v>
                </c:pt>
                <c:pt idx="65">
                  <c:v>606785.7142857143</c:v>
                </c:pt>
                <c:pt idx="66">
                  <c:v>608185.7142857143</c:v>
                </c:pt>
                <c:pt idx="67">
                  <c:v>609128.5714285715</c:v>
                </c:pt>
                <c:pt idx="68">
                  <c:v>609785.7142857143</c:v>
                </c:pt>
                <c:pt idx="69">
                  <c:v>610657.142857143</c:v>
                </c:pt>
                <c:pt idx="70">
                  <c:v>611828.5714285715</c:v>
                </c:pt>
                <c:pt idx="71">
                  <c:v>613428.5714285715</c:v>
                </c:pt>
                <c:pt idx="72">
                  <c:v>615457.142857143</c:v>
                </c:pt>
                <c:pt idx="73">
                  <c:v>617757.142857143</c:v>
                </c:pt>
                <c:pt idx="74">
                  <c:v>620071.4285714285</c:v>
                </c:pt>
                <c:pt idx="75">
                  <c:v>622700.0</c:v>
                </c:pt>
                <c:pt idx="76">
                  <c:v>625642.8571428572</c:v>
                </c:pt>
                <c:pt idx="77">
                  <c:v>629028.5714285715</c:v>
                </c:pt>
                <c:pt idx="78">
                  <c:v>632842.8571428572</c:v>
                </c:pt>
                <c:pt idx="79">
                  <c:v>636871.4285714285</c:v>
                </c:pt>
                <c:pt idx="80">
                  <c:v>640828.5714285715</c:v>
                </c:pt>
                <c:pt idx="81">
                  <c:v>644728.5714285715</c:v>
                </c:pt>
                <c:pt idx="82">
                  <c:v>648285.7142857143</c:v>
                </c:pt>
                <c:pt idx="83">
                  <c:v>651228.5714285715</c:v>
                </c:pt>
                <c:pt idx="84">
                  <c:v>653500.0</c:v>
                </c:pt>
                <c:pt idx="85">
                  <c:v>655342.8571428572</c:v>
                </c:pt>
                <c:pt idx="86">
                  <c:v>657100.0</c:v>
                </c:pt>
                <c:pt idx="87">
                  <c:v>659057.142857143</c:v>
                </c:pt>
                <c:pt idx="88">
                  <c:v>661442.8571428572</c:v>
                </c:pt>
                <c:pt idx="89">
                  <c:v>664242.8571428572</c:v>
                </c:pt>
                <c:pt idx="90">
                  <c:v>667442.8571428572</c:v>
                </c:pt>
                <c:pt idx="91">
                  <c:v>671157.142857143</c:v>
                </c:pt>
                <c:pt idx="92">
                  <c:v>675471.4285714285</c:v>
                </c:pt>
                <c:pt idx="93">
                  <c:v>680128.5714285715</c:v>
                </c:pt>
                <c:pt idx="94">
                  <c:v>685142.8571428572</c:v>
                </c:pt>
                <c:pt idx="95">
                  <c:v>690942.8571428572</c:v>
                </c:pt>
                <c:pt idx="96">
                  <c:v>698000.0</c:v>
                </c:pt>
                <c:pt idx="97">
                  <c:v>706371.4285714285</c:v>
                </c:pt>
                <c:pt idx="98">
                  <c:v>715700.0</c:v>
                </c:pt>
                <c:pt idx="99">
                  <c:v>725528.5714285715</c:v>
                </c:pt>
                <c:pt idx="100">
                  <c:v>735728.5714285715</c:v>
                </c:pt>
                <c:pt idx="101">
                  <c:v>746300.0</c:v>
                </c:pt>
                <c:pt idx="102">
                  <c:v>756685.7142857143</c:v>
                </c:pt>
                <c:pt idx="103">
                  <c:v>766157.142857143</c:v>
                </c:pt>
                <c:pt idx="104">
                  <c:v>774542.8571428572</c:v>
                </c:pt>
                <c:pt idx="105">
                  <c:v>782357.142857143</c:v>
                </c:pt>
                <c:pt idx="106">
                  <c:v>790200.0</c:v>
                </c:pt>
                <c:pt idx="107">
                  <c:v>798100.0</c:v>
                </c:pt>
                <c:pt idx="108">
                  <c:v>805700.0</c:v>
                </c:pt>
                <c:pt idx="109">
                  <c:v>812842.8571428572</c:v>
                </c:pt>
                <c:pt idx="110">
                  <c:v>819942.8571428572</c:v>
                </c:pt>
                <c:pt idx="111">
                  <c:v>827328.5714285715</c:v>
                </c:pt>
                <c:pt idx="112">
                  <c:v>834728.5714285715</c:v>
                </c:pt>
                <c:pt idx="113">
                  <c:v>841700.0</c:v>
                </c:pt>
                <c:pt idx="114">
                  <c:v>848371.4285714285</c:v>
                </c:pt>
                <c:pt idx="115">
                  <c:v>855085.7142857143</c:v>
                </c:pt>
                <c:pt idx="116">
                  <c:v>861785.7142857143</c:v>
                </c:pt>
                <c:pt idx="117">
                  <c:v>868128.5714285715</c:v>
                </c:pt>
                <c:pt idx="118">
                  <c:v>873585.7142857143</c:v>
                </c:pt>
                <c:pt idx="119">
                  <c:v>877942.8571428572</c:v>
                </c:pt>
                <c:pt idx="120">
                  <c:v>881457.142857143</c:v>
                </c:pt>
                <c:pt idx="121">
                  <c:v>884300.0</c:v>
                </c:pt>
                <c:pt idx="122">
                  <c:v>886042.8571428572</c:v>
                </c:pt>
                <c:pt idx="123">
                  <c:v>886671.4285714285</c:v>
                </c:pt>
                <c:pt idx="124">
                  <c:v>886400.0</c:v>
                </c:pt>
                <c:pt idx="125">
                  <c:v>885457.142857143</c:v>
                </c:pt>
                <c:pt idx="126">
                  <c:v>884042.8571428572</c:v>
                </c:pt>
                <c:pt idx="127">
                  <c:v>882028.5714285715</c:v>
                </c:pt>
                <c:pt idx="128">
                  <c:v>879314.2857142854</c:v>
                </c:pt>
                <c:pt idx="129">
                  <c:v>876185.7142857143</c:v>
                </c:pt>
                <c:pt idx="130">
                  <c:v>872928.5714285715</c:v>
                </c:pt>
                <c:pt idx="131">
                  <c:v>869457.142857143</c:v>
                </c:pt>
                <c:pt idx="132">
                  <c:v>865785.7142857143</c:v>
                </c:pt>
                <c:pt idx="133">
                  <c:v>861985.7142857143</c:v>
                </c:pt>
                <c:pt idx="134">
                  <c:v>858385.7142857143</c:v>
                </c:pt>
                <c:pt idx="135">
                  <c:v>855485.7142857143</c:v>
                </c:pt>
                <c:pt idx="136">
                  <c:v>853514.2857142854</c:v>
                </c:pt>
                <c:pt idx="137">
                  <c:v>852571.4285714285</c:v>
                </c:pt>
                <c:pt idx="138">
                  <c:v>852328.5714285715</c:v>
                </c:pt>
                <c:pt idx="139">
                  <c:v>852185.7142857143</c:v>
                </c:pt>
                <c:pt idx="140">
                  <c:v>851757.142857143</c:v>
                </c:pt>
                <c:pt idx="141">
                  <c:v>851528.5714285715</c:v>
                </c:pt>
                <c:pt idx="142">
                  <c:v>851457.142857143</c:v>
                </c:pt>
                <c:pt idx="143">
                  <c:v>850885.7142857143</c:v>
                </c:pt>
                <c:pt idx="144">
                  <c:v>848871.4285714285</c:v>
                </c:pt>
                <c:pt idx="145">
                  <c:v>845285.7142857143</c:v>
                </c:pt>
                <c:pt idx="146">
                  <c:v>840542.8571428572</c:v>
                </c:pt>
                <c:pt idx="147">
                  <c:v>835271.4285714285</c:v>
                </c:pt>
                <c:pt idx="148">
                  <c:v>829114.2857142854</c:v>
                </c:pt>
                <c:pt idx="149">
                  <c:v>821414.2857142854</c:v>
                </c:pt>
                <c:pt idx="150">
                  <c:v>812685.7142857143</c:v>
                </c:pt>
                <c:pt idx="151">
                  <c:v>803928.5714285715</c:v>
                </c:pt>
                <c:pt idx="152">
                  <c:v>795628.5714285715</c:v>
                </c:pt>
                <c:pt idx="153">
                  <c:v>788342.8571428572</c:v>
                </c:pt>
                <c:pt idx="154">
                  <c:v>782085.7142857143</c:v>
                </c:pt>
                <c:pt idx="155">
                  <c:v>776057.142857143</c:v>
                </c:pt>
                <c:pt idx="156">
                  <c:v>769742.8571428572</c:v>
                </c:pt>
                <c:pt idx="157">
                  <c:v>762414.2857142854</c:v>
                </c:pt>
                <c:pt idx="158">
                  <c:v>753928.5714285715</c:v>
                </c:pt>
                <c:pt idx="159">
                  <c:v>745557.142857143</c:v>
                </c:pt>
                <c:pt idx="160">
                  <c:v>737828.5714285715</c:v>
                </c:pt>
                <c:pt idx="161">
                  <c:v>730057.142857143</c:v>
                </c:pt>
                <c:pt idx="162">
                  <c:v>722714.2857142854</c:v>
                </c:pt>
                <c:pt idx="163">
                  <c:v>716971.4285714285</c:v>
                </c:pt>
                <c:pt idx="164">
                  <c:v>713257.142857143</c:v>
                </c:pt>
                <c:pt idx="165">
                  <c:v>710514.2857142854</c:v>
                </c:pt>
                <c:pt idx="166">
                  <c:v>708114.2857142854</c:v>
                </c:pt>
                <c:pt idx="167">
                  <c:v>706885.7142857143</c:v>
                </c:pt>
                <c:pt idx="168">
                  <c:v>707885.7142857143</c:v>
                </c:pt>
                <c:pt idx="169">
                  <c:v>710485.7142857143</c:v>
                </c:pt>
                <c:pt idx="170">
                  <c:v>713942.8571428572</c:v>
                </c:pt>
                <c:pt idx="171">
                  <c:v>717585.7142857143</c:v>
                </c:pt>
                <c:pt idx="172">
                  <c:v>722014.2857142854</c:v>
                </c:pt>
                <c:pt idx="173">
                  <c:v>726257.142857143</c:v>
                </c:pt>
                <c:pt idx="174">
                  <c:v>727842.8571428572</c:v>
                </c:pt>
                <c:pt idx="175">
                  <c:v>726600.0</c:v>
                </c:pt>
                <c:pt idx="176">
                  <c:v>724814.2857142854</c:v>
                </c:pt>
                <c:pt idx="177">
                  <c:v>721528.5714285715</c:v>
                </c:pt>
                <c:pt idx="178">
                  <c:v>714471.4285714285</c:v>
                </c:pt>
                <c:pt idx="179">
                  <c:v>703685.7142857143</c:v>
                </c:pt>
                <c:pt idx="180">
                  <c:v>692285.7142857143</c:v>
                </c:pt>
                <c:pt idx="181">
                  <c:v>684157.142857143</c:v>
                </c:pt>
                <c:pt idx="182">
                  <c:v>679642.8571428572</c:v>
                </c:pt>
                <c:pt idx="183">
                  <c:v>674971.4285714285</c:v>
                </c:pt>
                <c:pt idx="184">
                  <c:v>669814.2857142854</c:v>
                </c:pt>
                <c:pt idx="185">
                  <c:v>668842.8571428572</c:v>
                </c:pt>
                <c:pt idx="186">
                  <c:v>673628.5714285715</c:v>
                </c:pt>
                <c:pt idx="187">
                  <c:v>680214.2857142854</c:v>
                </c:pt>
                <c:pt idx="188">
                  <c:v>684142.8571428572</c:v>
                </c:pt>
                <c:pt idx="189">
                  <c:v>685528.5714285715</c:v>
                </c:pt>
                <c:pt idx="190">
                  <c:v>687814.2857142854</c:v>
                </c:pt>
                <c:pt idx="191">
                  <c:v>692385.7142857143</c:v>
                </c:pt>
                <c:pt idx="192">
                  <c:v>696142.8571428572</c:v>
                </c:pt>
                <c:pt idx="193">
                  <c:v>697042.8571428572</c:v>
                </c:pt>
                <c:pt idx="194">
                  <c:v>696285.7142857143</c:v>
                </c:pt>
                <c:pt idx="195">
                  <c:v>695242.8571428572</c:v>
                </c:pt>
                <c:pt idx="196">
                  <c:v>692800.0</c:v>
                </c:pt>
                <c:pt idx="197">
                  <c:v>688114.2857142854</c:v>
                </c:pt>
                <c:pt idx="198">
                  <c:v>682000.0</c:v>
                </c:pt>
                <c:pt idx="199">
                  <c:v>676957.142857143</c:v>
                </c:pt>
                <c:pt idx="200">
                  <c:v>674842.8571428572</c:v>
                </c:pt>
                <c:pt idx="201">
                  <c:v>676114.2857142854</c:v>
                </c:pt>
                <c:pt idx="202">
                  <c:v>680628.5714285715</c:v>
                </c:pt>
                <c:pt idx="203">
                  <c:v>688614.2857142854</c:v>
                </c:pt>
                <c:pt idx="204">
                  <c:v>700114.2857142854</c:v>
                </c:pt>
                <c:pt idx="205">
                  <c:v>714600.0</c:v>
                </c:pt>
                <c:pt idx="206">
                  <c:v>730542.8571428572</c:v>
                </c:pt>
                <c:pt idx="207">
                  <c:v>747057.142857143</c:v>
                </c:pt>
                <c:pt idx="208">
                  <c:v>763671.4285714285</c:v>
                </c:pt>
                <c:pt idx="209">
                  <c:v>779457.142857143</c:v>
                </c:pt>
                <c:pt idx="210">
                  <c:v>793014.2857142854</c:v>
                </c:pt>
                <c:pt idx="211">
                  <c:v>803328.5714285715</c:v>
                </c:pt>
                <c:pt idx="212">
                  <c:v>810557.142857143</c:v>
                </c:pt>
                <c:pt idx="213">
                  <c:v>815600.0</c:v>
                </c:pt>
                <c:pt idx="214">
                  <c:v>818357.142857143</c:v>
                </c:pt>
                <c:pt idx="215">
                  <c:v>818685.7142857143</c:v>
                </c:pt>
                <c:pt idx="216">
                  <c:v>817557.142857143</c:v>
                </c:pt>
                <c:pt idx="217">
                  <c:v>816557.142857143</c:v>
                </c:pt>
                <c:pt idx="218">
                  <c:v>817514.2857142854</c:v>
                </c:pt>
                <c:pt idx="219">
                  <c:v>821242.8571428572</c:v>
                </c:pt>
                <c:pt idx="220">
                  <c:v>827557.142857143</c:v>
                </c:pt>
                <c:pt idx="221">
                  <c:v>835514.2857142854</c:v>
                </c:pt>
                <c:pt idx="222">
                  <c:v>844928.5714285715</c:v>
                </c:pt>
                <c:pt idx="223">
                  <c:v>855628.5714285715</c:v>
                </c:pt>
                <c:pt idx="224">
                  <c:v>865871.4285714285</c:v>
                </c:pt>
                <c:pt idx="225">
                  <c:v>874657.142857143</c:v>
                </c:pt>
                <c:pt idx="226">
                  <c:v>883071.4285714285</c:v>
                </c:pt>
                <c:pt idx="227">
                  <c:v>891285.7142857143</c:v>
                </c:pt>
                <c:pt idx="228">
                  <c:v>898500.0</c:v>
                </c:pt>
                <c:pt idx="229">
                  <c:v>903385.7142857143</c:v>
                </c:pt>
                <c:pt idx="230">
                  <c:v>905600.0</c:v>
                </c:pt>
                <c:pt idx="231">
                  <c:v>907828.5714285715</c:v>
                </c:pt>
                <c:pt idx="232">
                  <c:v>911285.7142857143</c:v>
                </c:pt>
                <c:pt idx="233">
                  <c:v>913828.5714285715</c:v>
                </c:pt>
                <c:pt idx="234">
                  <c:v>915071.4285714285</c:v>
                </c:pt>
                <c:pt idx="235">
                  <c:v>916300.0</c:v>
                </c:pt>
                <c:pt idx="236">
                  <c:v>919214.2857142854</c:v>
                </c:pt>
                <c:pt idx="237">
                  <c:v>924800.0</c:v>
                </c:pt>
                <c:pt idx="238">
                  <c:v>932157.142857143</c:v>
                </c:pt>
                <c:pt idx="239">
                  <c:v>939600.0</c:v>
                </c:pt>
                <c:pt idx="240">
                  <c:v>946585.7142857143</c:v>
                </c:pt>
                <c:pt idx="241">
                  <c:v>952642.8571428572</c:v>
                </c:pt>
                <c:pt idx="242">
                  <c:v>957757.142857143</c:v>
                </c:pt>
                <c:pt idx="243">
                  <c:v>962471.4285714285</c:v>
                </c:pt>
                <c:pt idx="244">
                  <c:v>967157.142857143</c:v>
                </c:pt>
                <c:pt idx="245">
                  <c:v>972057.142857143</c:v>
                </c:pt>
                <c:pt idx="246">
                  <c:v>977271.4285714285</c:v>
                </c:pt>
                <c:pt idx="247">
                  <c:v>983457.142857143</c:v>
                </c:pt>
                <c:pt idx="248">
                  <c:v>991385.7142857143</c:v>
                </c:pt>
                <c:pt idx="249">
                  <c:v>1.00154285714286E6</c:v>
                </c:pt>
                <c:pt idx="250">
                  <c:v>1.0126E6</c:v>
                </c:pt>
                <c:pt idx="251">
                  <c:v>1.02321428571429E6</c:v>
                </c:pt>
                <c:pt idx="252">
                  <c:v>1.0331E6</c:v>
                </c:pt>
                <c:pt idx="253">
                  <c:v>1.04251428571429E6</c:v>
                </c:pt>
                <c:pt idx="254">
                  <c:v>1.05077142857143E6</c:v>
                </c:pt>
                <c:pt idx="255">
                  <c:v>1.05712857142857E6</c:v>
                </c:pt>
                <c:pt idx="256">
                  <c:v>1.06112857142857E6</c:v>
                </c:pt>
                <c:pt idx="257">
                  <c:v>1.06345714285714E6</c:v>
                </c:pt>
                <c:pt idx="258">
                  <c:v>1.06607142857143E6</c:v>
                </c:pt>
                <c:pt idx="259">
                  <c:v>1.07005714285714E6</c:v>
                </c:pt>
                <c:pt idx="260">
                  <c:v>1.07461428571429E6</c:v>
                </c:pt>
                <c:pt idx="261">
                  <c:v>1.07934285714286E6</c:v>
                </c:pt>
                <c:pt idx="262">
                  <c:v>1.08485714285714E6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439-428D-9DAC-FE24FFFFADDB}"/>
            </c:ext>
          </c:extLst>
        </c:ser>
        <c:ser>
          <c:idx val="1"/>
          <c:order val="1"/>
          <c:tx>
            <c:strRef>
              <c:f>Sheet1!$BH$1</c:f>
              <c:strCache>
                <c:ptCount val="1"/>
                <c:pt idx="0">
                  <c:v>SF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Sheet1!$BF$2:$BF$264</c:f>
              <c:strCache>
                <c:ptCount val="263"/>
                <c:pt idx="0">
                  <c:v>1996-04</c:v>
                </c:pt>
                <c:pt idx="1">
                  <c:v>1996-05</c:v>
                </c:pt>
                <c:pt idx="2">
                  <c:v>1996-06</c:v>
                </c:pt>
                <c:pt idx="3">
                  <c:v>1996-07</c:v>
                </c:pt>
                <c:pt idx="4">
                  <c:v>1996-08</c:v>
                </c:pt>
                <c:pt idx="5">
                  <c:v>1996-09</c:v>
                </c:pt>
                <c:pt idx="6">
                  <c:v>1996-10</c:v>
                </c:pt>
                <c:pt idx="7">
                  <c:v>1996-11</c:v>
                </c:pt>
                <c:pt idx="8">
                  <c:v>1996-12</c:v>
                </c:pt>
                <c:pt idx="9">
                  <c:v>1997-01</c:v>
                </c:pt>
                <c:pt idx="10">
                  <c:v>1997-02</c:v>
                </c:pt>
                <c:pt idx="11">
                  <c:v>1997-03</c:v>
                </c:pt>
                <c:pt idx="12">
                  <c:v>1997-04</c:v>
                </c:pt>
                <c:pt idx="13">
                  <c:v>1997-05</c:v>
                </c:pt>
                <c:pt idx="14">
                  <c:v>1997-06</c:v>
                </c:pt>
                <c:pt idx="15">
                  <c:v>1997-07</c:v>
                </c:pt>
                <c:pt idx="16">
                  <c:v>1997-08</c:v>
                </c:pt>
                <c:pt idx="17">
                  <c:v>1997-09</c:v>
                </c:pt>
                <c:pt idx="18">
                  <c:v>1997-10</c:v>
                </c:pt>
                <c:pt idx="19">
                  <c:v>1997-11</c:v>
                </c:pt>
                <c:pt idx="20">
                  <c:v>1997-12</c:v>
                </c:pt>
                <c:pt idx="21">
                  <c:v>1998-01</c:v>
                </c:pt>
                <c:pt idx="22">
                  <c:v>1998-02</c:v>
                </c:pt>
                <c:pt idx="23">
                  <c:v>1998-03</c:v>
                </c:pt>
                <c:pt idx="24">
                  <c:v>1998-04</c:v>
                </c:pt>
                <c:pt idx="25">
                  <c:v>1998-05</c:v>
                </c:pt>
                <c:pt idx="26">
                  <c:v>1998-06</c:v>
                </c:pt>
                <c:pt idx="27">
                  <c:v>1998-07</c:v>
                </c:pt>
                <c:pt idx="28">
                  <c:v>1998-08</c:v>
                </c:pt>
                <c:pt idx="29">
                  <c:v>1998-09</c:v>
                </c:pt>
                <c:pt idx="30">
                  <c:v>1998-10</c:v>
                </c:pt>
                <c:pt idx="31">
                  <c:v>1998-11</c:v>
                </c:pt>
                <c:pt idx="32">
                  <c:v>1998-12</c:v>
                </c:pt>
                <c:pt idx="33">
                  <c:v>1999-01</c:v>
                </c:pt>
                <c:pt idx="34">
                  <c:v>1999-02</c:v>
                </c:pt>
                <c:pt idx="35">
                  <c:v>1999-03</c:v>
                </c:pt>
                <c:pt idx="36">
                  <c:v>1999-04</c:v>
                </c:pt>
                <c:pt idx="37">
                  <c:v>1999-05</c:v>
                </c:pt>
                <c:pt idx="38">
                  <c:v>1999-06</c:v>
                </c:pt>
                <c:pt idx="39">
                  <c:v>1999-07</c:v>
                </c:pt>
                <c:pt idx="40">
                  <c:v>1999-08</c:v>
                </c:pt>
                <c:pt idx="41">
                  <c:v>1999-09</c:v>
                </c:pt>
                <c:pt idx="42">
                  <c:v>1999-10</c:v>
                </c:pt>
                <c:pt idx="43">
                  <c:v>1999-11</c:v>
                </c:pt>
                <c:pt idx="44">
                  <c:v>1999-12</c:v>
                </c:pt>
                <c:pt idx="45">
                  <c:v>2000-01</c:v>
                </c:pt>
                <c:pt idx="46">
                  <c:v>2000-02</c:v>
                </c:pt>
                <c:pt idx="47">
                  <c:v>2000-03</c:v>
                </c:pt>
                <c:pt idx="48">
                  <c:v>2000-04</c:v>
                </c:pt>
                <c:pt idx="49">
                  <c:v>2000-05</c:v>
                </c:pt>
                <c:pt idx="50">
                  <c:v>2000-06</c:v>
                </c:pt>
                <c:pt idx="51">
                  <c:v>2000-07</c:v>
                </c:pt>
                <c:pt idx="52">
                  <c:v>2000-08</c:v>
                </c:pt>
                <c:pt idx="53">
                  <c:v>2000-09</c:v>
                </c:pt>
                <c:pt idx="54">
                  <c:v>2000-10</c:v>
                </c:pt>
                <c:pt idx="55">
                  <c:v>2000-11</c:v>
                </c:pt>
                <c:pt idx="56">
                  <c:v>2000-12</c:v>
                </c:pt>
                <c:pt idx="57">
                  <c:v>2001-01</c:v>
                </c:pt>
                <c:pt idx="58">
                  <c:v>2001-02</c:v>
                </c:pt>
                <c:pt idx="59">
                  <c:v>2001-03</c:v>
                </c:pt>
                <c:pt idx="60">
                  <c:v>2001-04</c:v>
                </c:pt>
                <c:pt idx="61">
                  <c:v>2001-05</c:v>
                </c:pt>
                <c:pt idx="62">
                  <c:v>2001-06</c:v>
                </c:pt>
                <c:pt idx="63">
                  <c:v>2001-07</c:v>
                </c:pt>
                <c:pt idx="64">
                  <c:v>2001-08</c:v>
                </c:pt>
                <c:pt idx="65">
                  <c:v>2001-09</c:v>
                </c:pt>
                <c:pt idx="66">
                  <c:v>2001-10</c:v>
                </c:pt>
                <c:pt idx="67">
                  <c:v>2001-11</c:v>
                </c:pt>
                <c:pt idx="68">
                  <c:v>2001-12</c:v>
                </c:pt>
                <c:pt idx="69">
                  <c:v>2002-01</c:v>
                </c:pt>
                <c:pt idx="70">
                  <c:v>2002-02</c:v>
                </c:pt>
                <c:pt idx="71">
                  <c:v>2002-03</c:v>
                </c:pt>
                <c:pt idx="72">
                  <c:v>2002-04</c:v>
                </c:pt>
                <c:pt idx="73">
                  <c:v>2002-05</c:v>
                </c:pt>
                <c:pt idx="74">
                  <c:v>2002-06</c:v>
                </c:pt>
                <c:pt idx="75">
                  <c:v>2002-07</c:v>
                </c:pt>
                <c:pt idx="76">
                  <c:v>2002-08</c:v>
                </c:pt>
                <c:pt idx="77">
                  <c:v>2002-09</c:v>
                </c:pt>
                <c:pt idx="78">
                  <c:v>2002-10</c:v>
                </c:pt>
                <c:pt idx="79">
                  <c:v>2002-11</c:v>
                </c:pt>
                <c:pt idx="80">
                  <c:v>2002-12</c:v>
                </c:pt>
                <c:pt idx="81">
                  <c:v>2003-01</c:v>
                </c:pt>
                <c:pt idx="82">
                  <c:v>2003-02</c:v>
                </c:pt>
                <c:pt idx="83">
                  <c:v>2003-03</c:v>
                </c:pt>
                <c:pt idx="84">
                  <c:v>2003-04</c:v>
                </c:pt>
                <c:pt idx="85">
                  <c:v>2003-05</c:v>
                </c:pt>
                <c:pt idx="86">
                  <c:v>2003-06</c:v>
                </c:pt>
                <c:pt idx="87">
                  <c:v>2003-07</c:v>
                </c:pt>
                <c:pt idx="88">
                  <c:v>2003-08</c:v>
                </c:pt>
                <c:pt idx="89">
                  <c:v>2003-09</c:v>
                </c:pt>
                <c:pt idx="90">
                  <c:v>2003-10</c:v>
                </c:pt>
                <c:pt idx="91">
                  <c:v>2003-11</c:v>
                </c:pt>
                <c:pt idx="92">
                  <c:v>2003-12</c:v>
                </c:pt>
                <c:pt idx="93">
                  <c:v>2004-01</c:v>
                </c:pt>
                <c:pt idx="94">
                  <c:v>2004-02</c:v>
                </c:pt>
                <c:pt idx="95">
                  <c:v>2004-03</c:v>
                </c:pt>
                <c:pt idx="96">
                  <c:v>2004-04</c:v>
                </c:pt>
                <c:pt idx="97">
                  <c:v>2004-05</c:v>
                </c:pt>
                <c:pt idx="98">
                  <c:v>2004-06</c:v>
                </c:pt>
                <c:pt idx="99">
                  <c:v>2004-07</c:v>
                </c:pt>
                <c:pt idx="100">
                  <c:v>2004-08</c:v>
                </c:pt>
                <c:pt idx="101">
                  <c:v>2004-09</c:v>
                </c:pt>
                <c:pt idx="102">
                  <c:v>2004-10</c:v>
                </c:pt>
                <c:pt idx="103">
                  <c:v>2004-11</c:v>
                </c:pt>
                <c:pt idx="104">
                  <c:v>2004-12</c:v>
                </c:pt>
                <c:pt idx="105">
                  <c:v>2005-01</c:v>
                </c:pt>
                <c:pt idx="106">
                  <c:v>2005-02</c:v>
                </c:pt>
                <c:pt idx="107">
                  <c:v>2005-03</c:v>
                </c:pt>
                <c:pt idx="108">
                  <c:v>2005-04</c:v>
                </c:pt>
                <c:pt idx="109">
                  <c:v>2005-05</c:v>
                </c:pt>
                <c:pt idx="110">
                  <c:v>2005-06</c:v>
                </c:pt>
                <c:pt idx="111">
                  <c:v>2005-07</c:v>
                </c:pt>
                <c:pt idx="112">
                  <c:v>2005-08</c:v>
                </c:pt>
                <c:pt idx="113">
                  <c:v>2005-09</c:v>
                </c:pt>
                <c:pt idx="114">
                  <c:v>2005-10</c:v>
                </c:pt>
                <c:pt idx="115">
                  <c:v>2005-11</c:v>
                </c:pt>
                <c:pt idx="116">
                  <c:v>2005-12</c:v>
                </c:pt>
                <c:pt idx="117">
                  <c:v>2006-01</c:v>
                </c:pt>
                <c:pt idx="118">
                  <c:v>2006-02</c:v>
                </c:pt>
                <c:pt idx="119">
                  <c:v>2006-03</c:v>
                </c:pt>
                <c:pt idx="120">
                  <c:v>2006-04</c:v>
                </c:pt>
                <c:pt idx="121">
                  <c:v>2006-05</c:v>
                </c:pt>
                <c:pt idx="122">
                  <c:v>2006-06</c:v>
                </c:pt>
                <c:pt idx="123">
                  <c:v>2006-07</c:v>
                </c:pt>
                <c:pt idx="124">
                  <c:v>2006-08</c:v>
                </c:pt>
                <c:pt idx="125">
                  <c:v>2006-09</c:v>
                </c:pt>
                <c:pt idx="126">
                  <c:v>2006-10</c:v>
                </c:pt>
                <c:pt idx="127">
                  <c:v>2006-11</c:v>
                </c:pt>
                <c:pt idx="128">
                  <c:v>2006-12</c:v>
                </c:pt>
                <c:pt idx="129">
                  <c:v>2007-01</c:v>
                </c:pt>
                <c:pt idx="130">
                  <c:v>2007-02</c:v>
                </c:pt>
                <c:pt idx="131">
                  <c:v>2007-03</c:v>
                </c:pt>
                <c:pt idx="132">
                  <c:v>2007-04</c:v>
                </c:pt>
                <c:pt idx="133">
                  <c:v>2007-05</c:v>
                </c:pt>
                <c:pt idx="134">
                  <c:v>2007-06</c:v>
                </c:pt>
                <c:pt idx="135">
                  <c:v>2007-07</c:v>
                </c:pt>
                <c:pt idx="136">
                  <c:v>2007-08</c:v>
                </c:pt>
                <c:pt idx="137">
                  <c:v>2007-09</c:v>
                </c:pt>
                <c:pt idx="138">
                  <c:v>2007-10</c:v>
                </c:pt>
                <c:pt idx="139">
                  <c:v>2007-11</c:v>
                </c:pt>
                <c:pt idx="140">
                  <c:v>2007-12</c:v>
                </c:pt>
                <c:pt idx="141">
                  <c:v>2008-01</c:v>
                </c:pt>
                <c:pt idx="142">
                  <c:v>2008-02</c:v>
                </c:pt>
                <c:pt idx="143">
                  <c:v>2008-03</c:v>
                </c:pt>
                <c:pt idx="144">
                  <c:v>2008-04</c:v>
                </c:pt>
                <c:pt idx="145">
                  <c:v>2008-05</c:v>
                </c:pt>
                <c:pt idx="146">
                  <c:v>2008-06</c:v>
                </c:pt>
                <c:pt idx="147">
                  <c:v>2008-07</c:v>
                </c:pt>
                <c:pt idx="148">
                  <c:v>2008-08</c:v>
                </c:pt>
                <c:pt idx="149">
                  <c:v>2008-09</c:v>
                </c:pt>
                <c:pt idx="150">
                  <c:v>2008-10</c:v>
                </c:pt>
                <c:pt idx="151">
                  <c:v>2008-11</c:v>
                </c:pt>
                <c:pt idx="152">
                  <c:v>2008-12</c:v>
                </c:pt>
                <c:pt idx="153">
                  <c:v>2009-01</c:v>
                </c:pt>
                <c:pt idx="154">
                  <c:v>2009-02</c:v>
                </c:pt>
                <c:pt idx="155">
                  <c:v>2009-03</c:v>
                </c:pt>
                <c:pt idx="156">
                  <c:v>2009-04</c:v>
                </c:pt>
                <c:pt idx="157">
                  <c:v>2009-05</c:v>
                </c:pt>
                <c:pt idx="158">
                  <c:v>2009-06</c:v>
                </c:pt>
                <c:pt idx="159">
                  <c:v>2009-07</c:v>
                </c:pt>
                <c:pt idx="160">
                  <c:v>2009-08</c:v>
                </c:pt>
                <c:pt idx="161">
                  <c:v>2009-09</c:v>
                </c:pt>
                <c:pt idx="162">
                  <c:v>2009-10</c:v>
                </c:pt>
                <c:pt idx="163">
                  <c:v>2009-11</c:v>
                </c:pt>
                <c:pt idx="164">
                  <c:v>2009-12</c:v>
                </c:pt>
                <c:pt idx="165">
                  <c:v>2010-01</c:v>
                </c:pt>
                <c:pt idx="166">
                  <c:v>2010-02</c:v>
                </c:pt>
                <c:pt idx="167">
                  <c:v>2010-03</c:v>
                </c:pt>
                <c:pt idx="168">
                  <c:v>2010-04</c:v>
                </c:pt>
                <c:pt idx="169">
                  <c:v>2010-05</c:v>
                </c:pt>
                <c:pt idx="170">
                  <c:v>2010-06</c:v>
                </c:pt>
                <c:pt idx="171">
                  <c:v>2010-07</c:v>
                </c:pt>
                <c:pt idx="172">
                  <c:v>2010-08</c:v>
                </c:pt>
                <c:pt idx="173">
                  <c:v>2010-09</c:v>
                </c:pt>
                <c:pt idx="174">
                  <c:v>2010-10</c:v>
                </c:pt>
                <c:pt idx="175">
                  <c:v>2010-11</c:v>
                </c:pt>
                <c:pt idx="176">
                  <c:v>2010-12</c:v>
                </c:pt>
                <c:pt idx="177">
                  <c:v>2011-01</c:v>
                </c:pt>
                <c:pt idx="178">
                  <c:v>2011-02</c:v>
                </c:pt>
                <c:pt idx="179">
                  <c:v>2011-03</c:v>
                </c:pt>
                <c:pt idx="180">
                  <c:v>2011-04</c:v>
                </c:pt>
                <c:pt idx="181">
                  <c:v>2011-05</c:v>
                </c:pt>
                <c:pt idx="182">
                  <c:v>2011-06</c:v>
                </c:pt>
                <c:pt idx="183">
                  <c:v>2011-07</c:v>
                </c:pt>
                <c:pt idx="184">
                  <c:v>2011-08</c:v>
                </c:pt>
                <c:pt idx="185">
                  <c:v>2011-09</c:v>
                </c:pt>
                <c:pt idx="186">
                  <c:v>2011-10</c:v>
                </c:pt>
                <c:pt idx="187">
                  <c:v>2011-11</c:v>
                </c:pt>
                <c:pt idx="188">
                  <c:v>2011-12</c:v>
                </c:pt>
                <c:pt idx="189">
                  <c:v>2012-01</c:v>
                </c:pt>
                <c:pt idx="190">
                  <c:v>2012-02</c:v>
                </c:pt>
                <c:pt idx="191">
                  <c:v>2012-03</c:v>
                </c:pt>
                <c:pt idx="192">
                  <c:v>2012-04</c:v>
                </c:pt>
                <c:pt idx="193">
                  <c:v>2012-05</c:v>
                </c:pt>
                <c:pt idx="194">
                  <c:v>2012-06</c:v>
                </c:pt>
                <c:pt idx="195">
                  <c:v>2012-07</c:v>
                </c:pt>
                <c:pt idx="196">
                  <c:v>2012-08</c:v>
                </c:pt>
                <c:pt idx="197">
                  <c:v>2012-09</c:v>
                </c:pt>
                <c:pt idx="198">
                  <c:v>2012-10</c:v>
                </c:pt>
                <c:pt idx="199">
                  <c:v>2012-11</c:v>
                </c:pt>
                <c:pt idx="200">
                  <c:v>2012-12</c:v>
                </c:pt>
                <c:pt idx="201">
                  <c:v>2013-01</c:v>
                </c:pt>
                <c:pt idx="202">
                  <c:v>2013-02</c:v>
                </c:pt>
                <c:pt idx="203">
                  <c:v>2013-03</c:v>
                </c:pt>
                <c:pt idx="204">
                  <c:v>2013-04</c:v>
                </c:pt>
                <c:pt idx="205">
                  <c:v>2013-05</c:v>
                </c:pt>
                <c:pt idx="206">
                  <c:v>2013-06</c:v>
                </c:pt>
                <c:pt idx="207">
                  <c:v>2013-07</c:v>
                </c:pt>
                <c:pt idx="208">
                  <c:v>2013-08</c:v>
                </c:pt>
                <c:pt idx="209">
                  <c:v>2013-09</c:v>
                </c:pt>
                <c:pt idx="210">
                  <c:v>2013-10</c:v>
                </c:pt>
                <c:pt idx="211">
                  <c:v>2013-11</c:v>
                </c:pt>
                <c:pt idx="212">
                  <c:v>2013-12</c:v>
                </c:pt>
                <c:pt idx="213">
                  <c:v>2014-01</c:v>
                </c:pt>
                <c:pt idx="214">
                  <c:v>2014-02</c:v>
                </c:pt>
                <c:pt idx="215">
                  <c:v>2014-03</c:v>
                </c:pt>
                <c:pt idx="216">
                  <c:v>2014-04</c:v>
                </c:pt>
                <c:pt idx="217">
                  <c:v>2014-05</c:v>
                </c:pt>
                <c:pt idx="218">
                  <c:v>2014-06</c:v>
                </c:pt>
                <c:pt idx="219">
                  <c:v>2014-07</c:v>
                </c:pt>
                <c:pt idx="220">
                  <c:v>2014-08</c:v>
                </c:pt>
                <c:pt idx="221">
                  <c:v>2014-09</c:v>
                </c:pt>
                <c:pt idx="222">
                  <c:v>2014-10</c:v>
                </c:pt>
                <c:pt idx="223">
                  <c:v>2014-11</c:v>
                </c:pt>
                <c:pt idx="224">
                  <c:v>2014-12</c:v>
                </c:pt>
                <c:pt idx="225">
                  <c:v>2015-01</c:v>
                </c:pt>
                <c:pt idx="226">
                  <c:v>2015-02</c:v>
                </c:pt>
                <c:pt idx="227">
                  <c:v>2015-03</c:v>
                </c:pt>
                <c:pt idx="228">
                  <c:v>2015-04</c:v>
                </c:pt>
                <c:pt idx="229">
                  <c:v>2015-05</c:v>
                </c:pt>
                <c:pt idx="230">
                  <c:v>2015-06</c:v>
                </c:pt>
                <c:pt idx="231">
                  <c:v>2015-07</c:v>
                </c:pt>
                <c:pt idx="232">
                  <c:v>2015-08</c:v>
                </c:pt>
                <c:pt idx="233">
                  <c:v>2015-09</c:v>
                </c:pt>
                <c:pt idx="234">
                  <c:v>2015-10</c:v>
                </c:pt>
                <c:pt idx="235">
                  <c:v>2015-11</c:v>
                </c:pt>
                <c:pt idx="236">
                  <c:v>2015-12</c:v>
                </c:pt>
                <c:pt idx="237">
                  <c:v>2016-01</c:v>
                </c:pt>
                <c:pt idx="238">
                  <c:v>2016-02</c:v>
                </c:pt>
                <c:pt idx="239">
                  <c:v>2016-03</c:v>
                </c:pt>
                <c:pt idx="240">
                  <c:v>2016-04</c:v>
                </c:pt>
                <c:pt idx="241">
                  <c:v>2016-05</c:v>
                </c:pt>
                <c:pt idx="242">
                  <c:v>2016-06</c:v>
                </c:pt>
                <c:pt idx="243">
                  <c:v>2016-07</c:v>
                </c:pt>
                <c:pt idx="244">
                  <c:v>2016-08</c:v>
                </c:pt>
                <c:pt idx="245">
                  <c:v>2016-09</c:v>
                </c:pt>
                <c:pt idx="246">
                  <c:v>2016-10</c:v>
                </c:pt>
                <c:pt idx="247">
                  <c:v>2016-11</c:v>
                </c:pt>
                <c:pt idx="248">
                  <c:v>2016-12</c:v>
                </c:pt>
                <c:pt idx="249">
                  <c:v>2017-01</c:v>
                </c:pt>
                <c:pt idx="250">
                  <c:v>2017-02</c:v>
                </c:pt>
                <c:pt idx="251">
                  <c:v>2017-03</c:v>
                </c:pt>
                <c:pt idx="252">
                  <c:v>2017-04</c:v>
                </c:pt>
                <c:pt idx="253">
                  <c:v>2017-05</c:v>
                </c:pt>
                <c:pt idx="254">
                  <c:v>2017-06</c:v>
                </c:pt>
                <c:pt idx="255">
                  <c:v>2017-07</c:v>
                </c:pt>
                <c:pt idx="256">
                  <c:v>2017-08</c:v>
                </c:pt>
                <c:pt idx="257">
                  <c:v>2017-09</c:v>
                </c:pt>
                <c:pt idx="258">
                  <c:v>2017-10</c:v>
                </c:pt>
                <c:pt idx="259">
                  <c:v>2017-11</c:v>
                </c:pt>
                <c:pt idx="260">
                  <c:v>2017-12</c:v>
                </c:pt>
                <c:pt idx="261">
                  <c:v>2018-01</c:v>
                </c:pt>
                <c:pt idx="262">
                  <c:v>2018-02</c:v>
                </c:pt>
              </c:strCache>
            </c:strRef>
          </c:cat>
          <c:val>
            <c:numRef>
              <c:f>Sheet1!$BH$2:$BH$264</c:f>
              <c:numCache>
                <c:formatCode>General</c:formatCode>
                <c:ptCount val="263"/>
                <c:pt idx="0">
                  <c:v>262500.0</c:v>
                </c:pt>
                <c:pt idx="1">
                  <c:v>263600.0</c:v>
                </c:pt>
                <c:pt idx="2">
                  <c:v>264100.0</c:v>
                </c:pt>
                <c:pt idx="3">
                  <c:v>265000.0</c:v>
                </c:pt>
                <c:pt idx="4">
                  <c:v>266400.0</c:v>
                </c:pt>
                <c:pt idx="5">
                  <c:v>267300.0</c:v>
                </c:pt>
                <c:pt idx="6">
                  <c:v>265257.1428571425</c:v>
                </c:pt>
                <c:pt idx="7">
                  <c:v>266185.7142857143</c:v>
                </c:pt>
                <c:pt idx="8">
                  <c:v>267214.2857142856</c:v>
                </c:pt>
                <c:pt idx="9">
                  <c:v>268528.5714285714</c:v>
                </c:pt>
                <c:pt idx="10">
                  <c:v>270157.1428571425</c:v>
                </c:pt>
                <c:pt idx="11">
                  <c:v>271985.7142857143</c:v>
                </c:pt>
                <c:pt idx="12">
                  <c:v>274071.4285714286</c:v>
                </c:pt>
                <c:pt idx="13">
                  <c:v>276457.1428571425</c:v>
                </c:pt>
                <c:pt idx="14">
                  <c:v>279085.7142857143</c:v>
                </c:pt>
                <c:pt idx="15">
                  <c:v>281900.0</c:v>
                </c:pt>
                <c:pt idx="16">
                  <c:v>284842.8571428572</c:v>
                </c:pt>
                <c:pt idx="17">
                  <c:v>287742.8571428572</c:v>
                </c:pt>
                <c:pt idx="18">
                  <c:v>290642.8571428572</c:v>
                </c:pt>
                <c:pt idx="19">
                  <c:v>293628.5714285714</c:v>
                </c:pt>
                <c:pt idx="20">
                  <c:v>296771.4285714286</c:v>
                </c:pt>
                <c:pt idx="21">
                  <c:v>300142.8571428572</c:v>
                </c:pt>
                <c:pt idx="22">
                  <c:v>303714.2857142856</c:v>
                </c:pt>
                <c:pt idx="23">
                  <c:v>307414.2857142856</c:v>
                </c:pt>
                <c:pt idx="24">
                  <c:v>311242.8571428572</c:v>
                </c:pt>
                <c:pt idx="25">
                  <c:v>315085.7142857143</c:v>
                </c:pt>
                <c:pt idx="26">
                  <c:v>318771.4285714286</c:v>
                </c:pt>
                <c:pt idx="27">
                  <c:v>322342.8571428572</c:v>
                </c:pt>
                <c:pt idx="28">
                  <c:v>325757.1428571425</c:v>
                </c:pt>
                <c:pt idx="29">
                  <c:v>328871.4285714286</c:v>
                </c:pt>
                <c:pt idx="30">
                  <c:v>331628.5714285714</c:v>
                </c:pt>
                <c:pt idx="31">
                  <c:v>334171.4285714286</c:v>
                </c:pt>
                <c:pt idx="32">
                  <c:v>336642.8571428572</c:v>
                </c:pt>
                <c:pt idx="33">
                  <c:v>339071.4285714286</c:v>
                </c:pt>
                <c:pt idx="34">
                  <c:v>341214.2857142856</c:v>
                </c:pt>
                <c:pt idx="35">
                  <c:v>342900.0</c:v>
                </c:pt>
                <c:pt idx="36">
                  <c:v>344385.7142857143</c:v>
                </c:pt>
                <c:pt idx="37">
                  <c:v>346042.8571428572</c:v>
                </c:pt>
                <c:pt idx="38">
                  <c:v>348042.8571428572</c:v>
                </c:pt>
                <c:pt idx="39">
                  <c:v>350514.2857142856</c:v>
                </c:pt>
                <c:pt idx="40">
                  <c:v>353614.2857142856</c:v>
                </c:pt>
                <c:pt idx="41">
                  <c:v>357671.4285714286</c:v>
                </c:pt>
                <c:pt idx="42">
                  <c:v>363042.8571428572</c:v>
                </c:pt>
                <c:pt idx="43">
                  <c:v>369800.0</c:v>
                </c:pt>
                <c:pt idx="44">
                  <c:v>377785.7142857143</c:v>
                </c:pt>
                <c:pt idx="45">
                  <c:v>386871.4285714286</c:v>
                </c:pt>
                <c:pt idx="46">
                  <c:v>396814.2857142856</c:v>
                </c:pt>
                <c:pt idx="47">
                  <c:v>407514.2857142856</c:v>
                </c:pt>
                <c:pt idx="48">
                  <c:v>418742.8571428572</c:v>
                </c:pt>
                <c:pt idx="49">
                  <c:v>430300.0</c:v>
                </c:pt>
                <c:pt idx="50">
                  <c:v>441671.4285714286</c:v>
                </c:pt>
                <c:pt idx="51">
                  <c:v>452214.2857142856</c:v>
                </c:pt>
                <c:pt idx="52">
                  <c:v>461442.8571428572</c:v>
                </c:pt>
                <c:pt idx="53">
                  <c:v>469528.5714285714</c:v>
                </c:pt>
                <c:pt idx="54">
                  <c:v>476485.7142857143</c:v>
                </c:pt>
                <c:pt idx="55">
                  <c:v>482171.4285714286</c:v>
                </c:pt>
                <c:pt idx="56">
                  <c:v>486414.2857142856</c:v>
                </c:pt>
                <c:pt idx="57">
                  <c:v>489171.4285714286</c:v>
                </c:pt>
                <c:pt idx="58">
                  <c:v>491000.0</c:v>
                </c:pt>
                <c:pt idx="59">
                  <c:v>492657.1428571425</c:v>
                </c:pt>
                <c:pt idx="60">
                  <c:v>494042.8571428572</c:v>
                </c:pt>
                <c:pt idx="61">
                  <c:v>494700.0</c:v>
                </c:pt>
                <c:pt idx="62">
                  <c:v>495100.0</c:v>
                </c:pt>
                <c:pt idx="63">
                  <c:v>495742.8571428572</c:v>
                </c:pt>
                <c:pt idx="64">
                  <c:v>497185.7142857143</c:v>
                </c:pt>
                <c:pt idx="65">
                  <c:v>499500.0</c:v>
                </c:pt>
                <c:pt idx="66">
                  <c:v>502114.2857142856</c:v>
                </c:pt>
                <c:pt idx="67">
                  <c:v>504500.0</c:v>
                </c:pt>
                <c:pt idx="68">
                  <c:v>507085.7142857143</c:v>
                </c:pt>
                <c:pt idx="69">
                  <c:v>510071.4285714286</c:v>
                </c:pt>
                <c:pt idx="70">
                  <c:v>513157.1428571425</c:v>
                </c:pt>
                <c:pt idx="71">
                  <c:v>515914.2857142856</c:v>
                </c:pt>
                <c:pt idx="72">
                  <c:v>518557.1428571425</c:v>
                </c:pt>
                <c:pt idx="73">
                  <c:v>522042.8571428572</c:v>
                </c:pt>
                <c:pt idx="74">
                  <c:v>527157.142857143</c:v>
                </c:pt>
                <c:pt idx="75">
                  <c:v>533742.8571428572</c:v>
                </c:pt>
                <c:pt idx="76">
                  <c:v>541028.5714285715</c:v>
                </c:pt>
                <c:pt idx="77">
                  <c:v>548600.0</c:v>
                </c:pt>
                <c:pt idx="78">
                  <c:v>556242.8571428572</c:v>
                </c:pt>
                <c:pt idx="79">
                  <c:v>563557.142857143</c:v>
                </c:pt>
                <c:pt idx="80">
                  <c:v>569585.7142857143</c:v>
                </c:pt>
                <c:pt idx="81">
                  <c:v>573814.2857142854</c:v>
                </c:pt>
                <c:pt idx="82">
                  <c:v>576385.7142857143</c:v>
                </c:pt>
                <c:pt idx="83">
                  <c:v>577528.5714285715</c:v>
                </c:pt>
                <c:pt idx="84">
                  <c:v>577585.7142857143</c:v>
                </c:pt>
                <c:pt idx="85">
                  <c:v>577285.7142857143</c:v>
                </c:pt>
                <c:pt idx="86">
                  <c:v>577057.142857143</c:v>
                </c:pt>
                <c:pt idx="87">
                  <c:v>577228.5714285715</c:v>
                </c:pt>
                <c:pt idx="88">
                  <c:v>578085.7142857143</c:v>
                </c:pt>
                <c:pt idx="89">
                  <c:v>579514.2857142854</c:v>
                </c:pt>
                <c:pt idx="90">
                  <c:v>581885.7142857143</c:v>
                </c:pt>
                <c:pt idx="91">
                  <c:v>585900.0</c:v>
                </c:pt>
                <c:pt idx="92">
                  <c:v>591671.4285714285</c:v>
                </c:pt>
                <c:pt idx="93">
                  <c:v>598714.2857142854</c:v>
                </c:pt>
                <c:pt idx="94">
                  <c:v>606942.8571428572</c:v>
                </c:pt>
                <c:pt idx="95">
                  <c:v>616500.0</c:v>
                </c:pt>
                <c:pt idx="96">
                  <c:v>627428.5714285715</c:v>
                </c:pt>
                <c:pt idx="97">
                  <c:v>638700.0</c:v>
                </c:pt>
                <c:pt idx="98">
                  <c:v>648842.8571428572</c:v>
                </c:pt>
                <c:pt idx="99">
                  <c:v>657357.142857143</c:v>
                </c:pt>
                <c:pt idx="100">
                  <c:v>664642.8571428572</c:v>
                </c:pt>
                <c:pt idx="101">
                  <c:v>671042.8571428572</c:v>
                </c:pt>
                <c:pt idx="102">
                  <c:v>676857.142857143</c:v>
                </c:pt>
                <c:pt idx="103">
                  <c:v>682371.4285714285</c:v>
                </c:pt>
                <c:pt idx="104">
                  <c:v>688214.2857142854</c:v>
                </c:pt>
                <c:pt idx="105">
                  <c:v>695428.5714285715</c:v>
                </c:pt>
                <c:pt idx="106">
                  <c:v>704500.0</c:v>
                </c:pt>
                <c:pt idx="107">
                  <c:v>715128.5714285715</c:v>
                </c:pt>
                <c:pt idx="108">
                  <c:v>726157.142857143</c:v>
                </c:pt>
                <c:pt idx="109">
                  <c:v>736542.8571428572</c:v>
                </c:pt>
                <c:pt idx="110">
                  <c:v>746214.2857142854</c:v>
                </c:pt>
                <c:pt idx="111">
                  <c:v>755457.142857143</c:v>
                </c:pt>
                <c:pt idx="112">
                  <c:v>763814.2857142854</c:v>
                </c:pt>
                <c:pt idx="113">
                  <c:v>770885.7142857143</c:v>
                </c:pt>
                <c:pt idx="114">
                  <c:v>776614.2857142854</c:v>
                </c:pt>
                <c:pt idx="115">
                  <c:v>781428.5714285715</c:v>
                </c:pt>
                <c:pt idx="116">
                  <c:v>785557.142857143</c:v>
                </c:pt>
                <c:pt idx="117">
                  <c:v>788571.4285714285</c:v>
                </c:pt>
                <c:pt idx="118">
                  <c:v>789971.4285714285</c:v>
                </c:pt>
                <c:pt idx="119">
                  <c:v>790014.2857142854</c:v>
                </c:pt>
                <c:pt idx="120">
                  <c:v>789285.7142857143</c:v>
                </c:pt>
                <c:pt idx="121">
                  <c:v>788200.0</c:v>
                </c:pt>
                <c:pt idx="122">
                  <c:v>786928.5714285715</c:v>
                </c:pt>
                <c:pt idx="123">
                  <c:v>785571.4285714285</c:v>
                </c:pt>
                <c:pt idx="124">
                  <c:v>784500.0</c:v>
                </c:pt>
                <c:pt idx="125">
                  <c:v>783900.0</c:v>
                </c:pt>
                <c:pt idx="126">
                  <c:v>783642.8571428572</c:v>
                </c:pt>
                <c:pt idx="127">
                  <c:v>783128.5714285715</c:v>
                </c:pt>
                <c:pt idx="128">
                  <c:v>782057.142857143</c:v>
                </c:pt>
                <c:pt idx="129">
                  <c:v>780942.8571428572</c:v>
                </c:pt>
                <c:pt idx="130">
                  <c:v>780685.7142857143</c:v>
                </c:pt>
                <c:pt idx="131">
                  <c:v>781614.2857142854</c:v>
                </c:pt>
                <c:pt idx="132">
                  <c:v>783885.7142857143</c:v>
                </c:pt>
                <c:pt idx="133">
                  <c:v>787628.5714285715</c:v>
                </c:pt>
                <c:pt idx="134">
                  <c:v>792785.7142857143</c:v>
                </c:pt>
                <c:pt idx="135">
                  <c:v>799200.0</c:v>
                </c:pt>
                <c:pt idx="136">
                  <c:v>806257.142857143</c:v>
                </c:pt>
                <c:pt idx="137">
                  <c:v>813000.0</c:v>
                </c:pt>
                <c:pt idx="138">
                  <c:v>818671.4285714285</c:v>
                </c:pt>
                <c:pt idx="139">
                  <c:v>822942.8571428572</c:v>
                </c:pt>
                <c:pt idx="140">
                  <c:v>825085.7142857143</c:v>
                </c:pt>
                <c:pt idx="141">
                  <c:v>824928.5714285715</c:v>
                </c:pt>
                <c:pt idx="142">
                  <c:v>822714.2857142854</c:v>
                </c:pt>
                <c:pt idx="143">
                  <c:v>818757.142857143</c:v>
                </c:pt>
                <c:pt idx="144">
                  <c:v>813200.0</c:v>
                </c:pt>
                <c:pt idx="145">
                  <c:v>806528.5714285715</c:v>
                </c:pt>
                <c:pt idx="146">
                  <c:v>798685.7142857143</c:v>
                </c:pt>
                <c:pt idx="147">
                  <c:v>790271.4285714285</c:v>
                </c:pt>
                <c:pt idx="148">
                  <c:v>781857.142857143</c:v>
                </c:pt>
                <c:pt idx="149">
                  <c:v>773500.0</c:v>
                </c:pt>
                <c:pt idx="150">
                  <c:v>765128.5714285715</c:v>
                </c:pt>
                <c:pt idx="151">
                  <c:v>757285.7142857143</c:v>
                </c:pt>
                <c:pt idx="152">
                  <c:v>749885.7142857143</c:v>
                </c:pt>
                <c:pt idx="153">
                  <c:v>743000.0</c:v>
                </c:pt>
                <c:pt idx="154">
                  <c:v>736671.4285714285</c:v>
                </c:pt>
                <c:pt idx="155">
                  <c:v>730614.2857142854</c:v>
                </c:pt>
                <c:pt idx="156">
                  <c:v>724385.7142857143</c:v>
                </c:pt>
                <c:pt idx="157">
                  <c:v>717928.5714285715</c:v>
                </c:pt>
                <c:pt idx="158">
                  <c:v>711171.4285714285</c:v>
                </c:pt>
                <c:pt idx="159">
                  <c:v>704585.7142857143</c:v>
                </c:pt>
                <c:pt idx="160">
                  <c:v>698714.2857142854</c:v>
                </c:pt>
                <c:pt idx="161">
                  <c:v>693428.5714285715</c:v>
                </c:pt>
                <c:pt idx="162">
                  <c:v>688714.2857142854</c:v>
                </c:pt>
                <c:pt idx="163">
                  <c:v>684928.5714285715</c:v>
                </c:pt>
                <c:pt idx="164">
                  <c:v>683942.8571428572</c:v>
                </c:pt>
                <c:pt idx="165">
                  <c:v>686428.5714285715</c:v>
                </c:pt>
                <c:pt idx="166">
                  <c:v>690728.5714285715</c:v>
                </c:pt>
                <c:pt idx="167">
                  <c:v>694742.8571428572</c:v>
                </c:pt>
                <c:pt idx="168">
                  <c:v>698371.4285714285</c:v>
                </c:pt>
                <c:pt idx="169">
                  <c:v>701528.5714285715</c:v>
                </c:pt>
                <c:pt idx="170">
                  <c:v>704657.142857143</c:v>
                </c:pt>
                <c:pt idx="171">
                  <c:v>705985.7142857143</c:v>
                </c:pt>
                <c:pt idx="172">
                  <c:v>704685.7142857143</c:v>
                </c:pt>
                <c:pt idx="173">
                  <c:v>702385.7142857143</c:v>
                </c:pt>
                <c:pt idx="174">
                  <c:v>700671.4285714285</c:v>
                </c:pt>
                <c:pt idx="175">
                  <c:v>699100.0</c:v>
                </c:pt>
                <c:pt idx="176">
                  <c:v>697442.8571428572</c:v>
                </c:pt>
                <c:pt idx="177">
                  <c:v>695342.8571428572</c:v>
                </c:pt>
                <c:pt idx="178">
                  <c:v>692642.8571428572</c:v>
                </c:pt>
                <c:pt idx="179">
                  <c:v>689442.8571428572</c:v>
                </c:pt>
                <c:pt idx="180">
                  <c:v>685842.8571428572</c:v>
                </c:pt>
                <c:pt idx="181">
                  <c:v>682342.8571428572</c:v>
                </c:pt>
                <c:pt idx="182">
                  <c:v>679285.7142857143</c:v>
                </c:pt>
                <c:pt idx="183">
                  <c:v>676585.7142857143</c:v>
                </c:pt>
                <c:pt idx="184">
                  <c:v>673842.8571428572</c:v>
                </c:pt>
                <c:pt idx="185">
                  <c:v>671385.7142857143</c:v>
                </c:pt>
                <c:pt idx="186">
                  <c:v>669557.142857143</c:v>
                </c:pt>
                <c:pt idx="187">
                  <c:v>668028.5714285715</c:v>
                </c:pt>
                <c:pt idx="188">
                  <c:v>666000.0</c:v>
                </c:pt>
                <c:pt idx="189">
                  <c:v>663557.142857143</c:v>
                </c:pt>
                <c:pt idx="190">
                  <c:v>661442.8571428572</c:v>
                </c:pt>
                <c:pt idx="191">
                  <c:v>660485.7142857143</c:v>
                </c:pt>
                <c:pt idx="192">
                  <c:v>661057.142857143</c:v>
                </c:pt>
                <c:pt idx="193">
                  <c:v>663071.4285714285</c:v>
                </c:pt>
                <c:pt idx="194">
                  <c:v>666300.0</c:v>
                </c:pt>
                <c:pt idx="195">
                  <c:v>671442.8571428572</c:v>
                </c:pt>
                <c:pt idx="196">
                  <c:v>678657.142857143</c:v>
                </c:pt>
                <c:pt idx="197">
                  <c:v>687557.142857143</c:v>
                </c:pt>
                <c:pt idx="198">
                  <c:v>697500.0</c:v>
                </c:pt>
                <c:pt idx="199">
                  <c:v>708028.5714285715</c:v>
                </c:pt>
                <c:pt idx="200">
                  <c:v>718214.2857142854</c:v>
                </c:pt>
                <c:pt idx="201">
                  <c:v>727614.2857142854</c:v>
                </c:pt>
                <c:pt idx="202">
                  <c:v>736071.4285714285</c:v>
                </c:pt>
                <c:pt idx="203">
                  <c:v>744285.7142857143</c:v>
                </c:pt>
                <c:pt idx="204">
                  <c:v>752657.142857143</c:v>
                </c:pt>
                <c:pt idx="205">
                  <c:v>761428.5714285715</c:v>
                </c:pt>
                <c:pt idx="206">
                  <c:v>770514.2857142854</c:v>
                </c:pt>
                <c:pt idx="207">
                  <c:v>780242.8571428572</c:v>
                </c:pt>
                <c:pt idx="208">
                  <c:v>791200.0</c:v>
                </c:pt>
                <c:pt idx="209">
                  <c:v>803357.142857143</c:v>
                </c:pt>
                <c:pt idx="210">
                  <c:v>815785.7142857143</c:v>
                </c:pt>
                <c:pt idx="211">
                  <c:v>827728.5714285715</c:v>
                </c:pt>
                <c:pt idx="212">
                  <c:v>839014.2857142854</c:v>
                </c:pt>
                <c:pt idx="213">
                  <c:v>849785.7142857143</c:v>
                </c:pt>
                <c:pt idx="214">
                  <c:v>860485.7142857143</c:v>
                </c:pt>
                <c:pt idx="215">
                  <c:v>871171.4285714285</c:v>
                </c:pt>
                <c:pt idx="216">
                  <c:v>881700.0</c:v>
                </c:pt>
                <c:pt idx="217">
                  <c:v>891814.2857142854</c:v>
                </c:pt>
                <c:pt idx="218">
                  <c:v>901971.4285714285</c:v>
                </c:pt>
                <c:pt idx="219">
                  <c:v>912271.4285714285</c:v>
                </c:pt>
                <c:pt idx="220">
                  <c:v>922728.5714285715</c:v>
                </c:pt>
                <c:pt idx="221">
                  <c:v>932914.2857142854</c:v>
                </c:pt>
                <c:pt idx="222">
                  <c:v>942257.142857143</c:v>
                </c:pt>
                <c:pt idx="223">
                  <c:v>950271.4285714285</c:v>
                </c:pt>
                <c:pt idx="224">
                  <c:v>957671.4285714285</c:v>
                </c:pt>
                <c:pt idx="225">
                  <c:v>965285.7142857143</c:v>
                </c:pt>
                <c:pt idx="226">
                  <c:v>974242.8571428572</c:v>
                </c:pt>
                <c:pt idx="227">
                  <c:v>985042.8571428572</c:v>
                </c:pt>
                <c:pt idx="228">
                  <c:v>997457.142857143</c:v>
                </c:pt>
                <c:pt idx="229">
                  <c:v>1.01147142857143E6</c:v>
                </c:pt>
                <c:pt idx="230">
                  <c:v>1.02754285714286E6</c:v>
                </c:pt>
                <c:pt idx="231">
                  <c:v>1.04525714285714E6</c:v>
                </c:pt>
                <c:pt idx="232">
                  <c:v>1.0626E6</c:v>
                </c:pt>
                <c:pt idx="233">
                  <c:v>1.07714285714286E6</c:v>
                </c:pt>
                <c:pt idx="234">
                  <c:v>1.0886E6</c:v>
                </c:pt>
                <c:pt idx="235">
                  <c:v>1.09821428571429E6</c:v>
                </c:pt>
                <c:pt idx="236">
                  <c:v>1.10652857142857E6</c:v>
                </c:pt>
                <c:pt idx="237">
                  <c:v>1.11358571428571E6</c:v>
                </c:pt>
                <c:pt idx="238">
                  <c:v>1.11968571428571E6</c:v>
                </c:pt>
                <c:pt idx="239">
                  <c:v>1.12512857142857E6</c:v>
                </c:pt>
                <c:pt idx="240">
                  <c:v>1.12972857142857E6</c:v>
                </c:pt>
                <c:pt idx="241">
                  <c:v>1.13267142857143E6</c:v>
                </c:pt>
                <c:pt idx="242">
                  <c:v>1.1334E6</c:v>
                </c:pt>
                <c:pt idx="243">
                  <c:v>1.13222857142857E6</c:v>
                </c:pt>
                <c:pt idx="244">
                  <c:v>1.12967142857143E6</c:v>
                </c:pt>
                <c:pt idx="245">
                  <c:v>1.12588571428571E6</c:v>
                </c:pt>
                <c:pt idx="246">
                  <c:v>1.12207142857143E6</c:v>
                </c:pt>
                <c:pt idx="247">
                  <c:v>1.12101428571429E6</c:v>
                </c:pt>
                <c:pt idx="248">
                  <c:v>1.12375714285714E6</c:v>
                </c:pt>
                <c:pt idx="249">
                  <c:v>1.12884285714286E6</c:v>
                </c:pt>
                <c:pt idx="250">
                  <c:v>1.13554285714286E6</c:v>
                </c:pt>
                <c:pt idx="251">
                  <c:v>1.14437142857143E6</c:v>
                </c:pt>
                <c:pt idx="252">
                  <c:v>1.15547142857143E6</c:v>
                </c:pt>
                <c:pt idx="253">
                  <c:v>1.16807142857143E6</c:v>
                </c:pt>
                <c:pt idx="254">
                  <c:v>1.18071428571429E6</c:v>
                </c:pt>
                <c:pt idx="255">
                  <c:v>1.19275714285714E6</c:v>
                </c:pt>
                <c:pt idx="256">
                  <c:v>1.20478571428571E6</c:v>
                </c:pt>
                <c:pt idx="257">
                  <c:v>1.21688571428571E6</c:v>
                </c:pt>
                <c:pt idx="258">
                  <c:v>1.22864285714286E6</c:v>
                </c:pt>
                <c:pt idx="259">
                  <c:v>1.24081428571429E6</c:v>
                </c:pt>
                <c:pt idx="260">
                  <c:v>1.25248571428571E6</c:v>
                </c:pt>
                <c:pt idx="261">
                  <c:v>1.26242857142857E6</c:v>
                </c:pt>
                <c:pt idx="262">
                  <c:v>1.27074285714286E6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439-428D-9DAC-FE24FFFFADDB}"/>
            </c:ext>
          </c:extLst>
        </c:ser>
        <c:ser>
          <c:idx val="2"/>
          <c:order val="2"/>
          <c:tx>
            <c:strRef>
              <c:f>Sheet1!$BI$1</c:f>
              <c:strCache>
                <c:ptCount val="1"/>
                <c:pt idx="0">
                  <c:v>Sonoma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Sheet1!$BF$2:$BF$264</c:f>
              <c:strCache>
                <c:ptCount val="263"/>
                <c:pt idx="0">
                  <c:v>1996-04</c:v>
                </c:pt>
                <c:pt idx="1">
                  <c:v>1996-05</c:v>
                </c:pt>
                <c:pt idx="2">
                  <c:v>1996-06</c:v>
                </c:pt>
                <c:pt idx="3">
                  <c:v>1996-07</c:v>
                </c:pt>
                <c:pt idx="4">
                  <c:v>1996-08</c:v>
                </c:pt>
                <c:pt idx="5">
                  <c:v>1996-09</c:v>
                </c:pt>
                <c:pt idx="6">
                  <c:v>1996-10</c:v>
                </c:pt>
                <c:pt idx="7">
                  <c:v>1996-11</c:v>
                </c:pt>
                <c:pt idx="8">
                  <c:v>1996-12</c:v>
                </c:pt>
                <c:pt idx="9">
                  <c:v>1997-01</c:v>
                </c:pt>
                <c:pt idx="10">
                  <c:v>1997-02</c:v>
                </c:pt>
                <c:pt idx="11">
                  <c:v>1997-03</c:v>
                </c:pt>
                <c:pt idx="12">
                  <c:v>1997-04</c:v>
                </c:pt>
                <c:pt idx="13">
                  <c:v>1997-05</c:v>
                </c:pt>
                <c:pt idx="14">
                  <c:v>1997-06</c:v>
                </c:pt>
                <c:pt idx="15">
                  <c:v>1997-07</c:v>
                </c:pt>
                <c:pt idx="16">
                  <c:v>1997-08</c:v>
                </c:pt>
                <c:pt idx="17">
                  <c:v>1997-09</c:v>
                </c:pt>
                <c:pt idx="18">
                  <c:v>1997-10</c:v>
                </c:pt>
                <c:pt idx="19">
                  <c:v>1997-11</c:v>
                </c:pt>
                <c:pt idx="20">
                  <c:v>1997-12</c:v>
                </c:pt>
                <c:pt idx="21">
                  <c:v>1998-01</c:v>
                </c:pt>
                <c:pt idx="22">
                  <c:v>1998-02</c:v>
                </c:pt>
                <c:pt idx="23">
                  <c:v>1998-03</c:v>
                </c:pt>
                <c:pt idx="24">
                  <c:v>1998-04</c:v>
                </c:pt>
                <c:pt idx="25">
                  <c:v>1998-05</c:v>
                </c:pt>
                <c:pt idx="26">
                  <c:v>1998-06</c:v>
                </c:pt>
                <c:pt idx="27">
                  <c:v>1998-07</c:v>
                </c:pt>
                <c:pt idx="28">
                  <c:v>1998-08</c:v>
                </c:pt>
                <c:pt idx="29">
                  <c:v>1998-09</c:v>
                </c:pt>
                <c:pt idx="30">
                  <c:v>1998-10</c:v>
                </c:pt>
                <c:pt idx="31">
                  <c:v>1998-11</c:v>
                </c:pt>
                <c:pt idx="32">
                  <c:v>1998-12</c:v>
                </c:pt>
                <c:pt idx="33">
                  <c:v>1999-01</c:v>
                </c:pt>
                <c:pt idx="34">
                  <c:v>1999-02</c:v>
                </c:pt>
                <c:pt idx="35">
                  <c:v>1999-03</c:v>
                </c:pt>
                <c:pt idx="36">
                  <c:v>1999-04</c:v>
                </c:pt>
                <c:pt idx="37">
                  <c:v>1999-05</c:v>
                </c:pt>
                <c:pt idx="38">
                  <c:v>1999-06</c:v>
                </c:pt>
                <c:pt idx="39">
                  <c:v>1999-07</c:v>
                </c:pt>
                <c:pt idx="40">
                  <c:v>1999-08</c:v>
                </c:pt>
                <c:pt idx="41">
                  <c:v>1999-09</c:v>
                </c:pt>
                <c:pt idx="42">
                  <c:v>1999-10</c:v>
                </c:pt>
                <c:pt idx="43">
                  <c:v>1999-11</c:v>
                </c:pt>
                <c:pt idx="44">
                  <c:v>1999-12</c:v>
                </c:pt>
                <c:pt idx="45">
                  <c:v>2000-01</c:v>
                </c:pt>
                <c:pt idx="46">
                  <c:v>2000-02</c:v>
                </c:pt>
                <c:pt idx="47">
                  <c:v>2000-03</c:v>
                </c:pt>
                <c:pt idx="48">
                  <c:v>2000-04</c:v>
                </c:pt>
                <c:pt idx="49">
                  <c:v>2000-05</c:v>
                </c:pt>
                <c:pt idx="50">
                  <c:v>2000-06</c:v>
                </c:pt>
                <c:pt idx="51">
                  <c:v>2000-07</c:v>
                </c:pt>
                <c:pt idx="52">
                  <c:v>2000-08</c:v>
                </c:pt>
                <c:pt idx="53">
                  <c:v>2000-09</c:v>
                </c:pt>
                <c:pt idx="54">
                  <c:v>2000-10</c:v>
                </c:pt>
                <c:pt idx="55">
                  <c:v>2000-11</c:v>
                </c:pt>
                <c:pt idx="56">
                  <c:v>2000-12</c:v>
                </c:pt>
                <c:pt idx="57">
                  <c:v>2001-01</c:v>
                </c:pt>
                <c:pt idx="58">
                  <c:v>2001-02</c:v>
                </c:pt>
                <c:pt idx="59">
                  <c:v>2001-03</c:v>
                </c:pt>
                <c:pt idx="60">
                  <c:v>2001-04</c:v>
                </c:pt>
                <c:pt idx="61">
                  <c:v>2001-05</c:v>
                </c:pt>
                <c:pt idx="62">
                  <c:v>2001-06</c:v>
                </c:pt>
                <c:pt idx="63">
                  <c:v>2001-07</c:v>
                </c:pt>
                <c:pt idx="64">
                  <c:v>2001-08</c:v>
                </c:pt>
                <c:pt idx="65">
                  <c:v>2001-09</c:v>
                </c:pt>
                <c:pt idx="66">
                  <c:v>2001-10</c:v>
                </c:pt>
                <c:pt idx="67">
                  <c:v>2001-11</c:v>
                </c:pt>
                <c:pt idx="68">
                  <c:v>2001-12</c:v>
                </c:pt>
                <c:pt idx="69">
                  <c:v>2002-01</c:v>
                </c:pt>
                <c:pt idx="70">
                  <c:v>2002-02</c:v>
                </c:pt>
                <c:pt idx="71">
                  <c:v>2002-03</c:v>
                </c:pt>
                <c:pt idx="72">
                  <c:v>2002-04</c:v>
                </c:pt>
                <c:pt idx="73">
                  <c:v>2002-05</c:v>
                </c:pt>
                <c:pt idx="74">
                  <c:v>2002-06</c:v>
                </c:pt>
                <c:pt idx="75">
                  <c:v>2002-07</c:v>
                </c:pt>
                <c:pt idx="76">
                  <c:v>2002-08</c:v>
                </c:pt>
                <c:pt idx="77">
                  <c:v>2002-09</c:v>
                </c:pt>
                <c:pt idx="78">
                  <c:v>2002-10</c:v>
                </c:pt>
                <c:pt idx="79">
                  <c:v>2002-11</c:v>
                </c:pt>
                <c:pt idx="80">
                  <c:v>2002-12</c:v>
                </c:pt>
                <c:pt idx="81">
                  <c:v>2003-01</c:v>
                </c:pt>
                <c:pt idx="82">
                  <c:v>2003-02</c:v>
                </c:pt>
                <c:pt idx="83">
                  <c:v>2003-03</c:v>
                </c:pt>
                <c:pt idx="84">
                  <c:v>2003-04</c:v>
                </c:pt>
                <c:pt idx="85">
                  <c:v>2003-05</c:v>
                </c:pt>
                <c:pt idx="86">
                  <c:v>2003-06</c:v>
                </c:pt>
                <c:pt idx="87">
                  <c:v>2003-07</c:v>
                </c:pt>
                <c:pt idx="88">
                  <c:v>2003-08</c:v>
                </c:pt>
                <c:pt idx="89">
                  <c:v>2003-09</c:v>
                </c:pt>
                <c:pt idx="90">
                  <c:v>2003-10</c:v>
                </c:pt>
                <c:pt idx="91">
                  <c:v>2003-11</c:v>
                </c:pt>
                <c:pt idx="92">
                  <c:v>2003-12</c:v>
                </c:pt>
                <c:pt idx="93">
                  <c:v>2004-01</c:v>
                </c:pt>
                <c:pt idx="94">
                  <c:v>2004-02</c:v>
                </c:pt>
                <c:pt idx="95">
                  <c:v>2004-03</c:v>
                </c:pt>
                <c:pt idx="96">
                  <c:v>2004-04</c:v>
                </c:pt>
                <c:pt idx="97">
                  <c:v>2004-05</c:v>
                </c:pt>
                <c:pt idx="98">
                  <c:v>2004-06</c:v>
                </c:pt>
                <c:pt idx="99">
                  <c:v>2004-07</c:v>
                </c:pt>
                <c:pt idx="100">
                  <c:v>2004-08</c:v>
                </c:pt>
                <c:pt idx="101">
                  <c:v>2004-09</c:v>
                </c:pt>
                <c:pt idx="102">
                  <c:v>2004-10</c:v>
                </c:pt>
                <c:pt idx="103">
                  <c:v>2004-11</c:v>
                </c:pt>
                <c:pt idx="104">
                  <c:v>2004-12</c:v>
                </c:pt>
                <c:pt idx="105">
                  <c:v>2005-01</c:v>
                </c:pt>
                <c:pt idx="106">
                  <c:v>2005-02</c:v>
                </c:pt>
                <c:pt idx="107">
                  <c:v>2005-03</c:v>
                </c:pt>
                <c:pt idx="108">
                  <c:v>2005-04</c:v>
                </c:pt>
                <c:pt idx="109">
                  <c:v>2005-05</c:v>
                </c:pt>
                <c:pt idx="110">
                  <c:v>2005-06</c:v>
                </c:pt>
                <c:pt idx="111">
                  <c:v>2005-07</c:v>
                </c:pt>
                <c:pt idx="112">
                  <c:v>2005-08</c:v>
                </c:pt>
                <c:pt idx="113">
                  <c:v>2005-09</c:v>
                </c:pt>
                <c:pt idx="114">
                  <c:v>2005-10</c:v>
                </c:pt>
                <c:pt idx="115">
                  <c:v>2005-11</c:v>
                </c:pt>
                <c:pt idx="116">
                  <c:v>2005-12</c:v>
                </c:pt>
                <c:pt idx="117">
                  <c:v>2006-01</c:v>
                </c:pt>
                <c:pt idx="118">
                  <c:v>2006-02</c:v>
                </c:pt>
                <c:pt idx="119">
                  <c:v>2006-03</c:v>
                </c:pt>
                <c:pt idx="120">
                  <c:v>2006-04</c:v>
                </c:pt>
                <c:pt idx="121">
                  <c:v>2006-05</c:v>
                </c:pt>
                <c:pt idx="122">
                  <c:v>2006-06</c:v>
                </c:pt>
                <c:pt idx="123">
                  <c:v>2006-07</c:v>
                </c:pt>
                <c:pt idx="124">
                  <c:v>2006-08</c:v>
                </c:pt>
                <c:pt idx="125">
                  <c:v>2006-09</c:v>
                </c:pt>
                <c:pt idx="126">
                  <c:v>2006-10</c:v>
                </c:pt>
                <c:pt idx="127">
                  <c:v>2006-11</c:v>
                </c:pt>
                <c:pt idx="128">
                  <c:v>2006-12</c:v>
                </c:pt>
                <c:pt idx="129">
                  <c:v>2007-01</c:v>
                </c:pt>
                <c:pt idx="130">
                  <c:v>2007-02</c:v>
                </c:pt>
                <c:pt idx="131">
                  <c:v>2007-03</c:v>
                </c:pt>
                <c:pt idx="132">
                  <c:v>2007-04</c:v>
                </c:pt>
                <c:pt idx="133">
                  <c:v>2007-05</c:v>
                </c:pt>
                <c:pt idx="134">
                  <c:v>2007-06</c:v>
                </c:pt>
                <c:pt idx="135">
                  <c:v>2007-07</c:v>
                </c:pt>
                <c:pt idx="136">
                  <c:v>2007-08</c:v>
                </c:pt>
                <c:pt idx="137">
                  <c:v>2007-09</c:v>
                </c:pt>
                <c:pt idx="138">
                  <c:v>2007-10</c:v>
                </c:pt>
                <c:pt idx="139">
                  <c:v>2007-11</c:v>
                </c:pt>
                <c:pt idx="140">
                  <c:v>2007-12</c:v>
                </c:pt>
                <c:pt idx="141">
                  <c:v>2008-01</c:v>
                </c:pt>
                <c:pt idx="142">
                  <c:v>2008-02</c:v>
                </c:pt>
                <c:pt idx="143">
                  <c:v>2008-03</c:v>
                </c:pt>
                <c:pt idx="144">
                  <c:v>2008-04</c:v>
                </c:pt>
                <c:pt idx="145">
                  <c:v>2008-05</c:v>
                </c:pt>
                <c:pt idx="146">
                  <c:v>2008-06</c:v>
                </c:pt>
                <c:pt idx="147">
                  <c:v>2008-07</c:v>
                </c:pt>
                <c:pt idx="148">
                  <c:v>2008-08</c:v>
                </c:pt>
                <c:pt idx="149">
                  <c:v>2008-09</c:v>
                </c:pt>
                <c:pt idx="150">
                  <c:v>2008-10</c:v>
                </c:pt>
                <c:pt idx="151">
                  <c:v>2008-11</c:v>
                </c:pt>
                <c:pt idx="152">
                  <c:v>2008-12</c:v>
                </c:pt>
                <c:pt idx="153">
                  <c:v>2009-01</c:v>
                </c:pt>
                <c:pt idx="154">
                  <c:v>2009-02</c:v>
                </c:pt>
                <c:pt idx="155">
                  <c:v>2009-03</c:v>
                </c:pt>
                <c:pt idx="156">
                  <c:v>2009-04</c:v>
                </c:pt>
                <c:pt idx="157">
                  <c:v>2009-05</c:v>
                </c:pt>
                <c:pt idx="158">
                  <c:v>2009-06</c:v>
                </c:pt>
                <c:pt idx="159">
                  <c:v>2009-07</c:v>
                </c:pt>
                <c:pt idx="160">
                  <c:v>2009-08</c:v>
                </c:pt>
                <c:pt idx="161">
                  <c:v>2009-09</c:v>
                </c:pt>
                <c:pt idx="162">
                  <c:v>2009-10</c:v>
                </c:pt>
                <c:pt idx="163">
                  <c:v>2009-11</c:v>
                </c:pt>
                <c:pt idx="164">
                  <c:v>2009-12</c:v>
                </c:pt>
                <c:pt idx="165">
                  <c:v>2010-01</c:v>
                </c:pt>
                <c:pt idx="166">
                  <c:v>2010-02</c:v>
                </c:pt>
                <c:pt idx="167">
                  <c:v>2010-03</c:v>
                </c:pt>
                <c:pt idx="168">
                  <c:v>2010-04</c:v>
                </c:pt>
                <c:pt idx="169">
                  <c:v>2010-05</c:v>
                </c:pt>
                <c:pt idx="170">
                  <c:v>2010-06</c:v>
                </c:pt>
                <c:pt idx="171">
                  <c:v>2010-07</c:v>
                </c:pt>
                <c:pt idx="172">
                  <c:v>2010-08</c:v>
                </c:pt>
                <c:pt idx="173">
                  <c:v>2010-09</c:v>
                </c:pt>
                <c:pt idx="174">
                  <c:v>2010-10</c:v>
                </c:pt>
                <c:pt idx="175">
                  <c:v>2010-11</c:v>
                </c:pt>
                <c:pt idx="176">
                  <c:v>2010-12</c:v>
                </c:pt>
                <c:pt idx="177">
                  <c:v>2011-01</c:v>
                </c:pt>
                <c:pt idx="178">
                  <c:v>2011-02</c:v>
                </c:pt>
                <c:pt idx="179">
                  <c:v>2011-03</c:v>
                </c:pt>
                <c:pt idx="180">
                  <c:v>2011-04</c:v>
                </c:pt>
                <c:pt idx="181">
                  <c:v>2011-05</c:v>
                </c:pt>
                <c:pt idx="182">
                  <c:v>2011-06</c:v>
                </c:pt>
                <c:pt idx="183">
                  <c:v>2011-07</c:v>
                </c:pt>
                <c:pt idx="184">
                  <c:v>2011-08</c:v>
                </c:pt>
                <c:pt idx="185">
                  <c:v>2011-09</c:v>
                </c:pt>
                <c:pt idx="186">
                  <c:v>2011-10</c:v>
                </c:pt>
                <c:pt idx="187">
                  <c:v>2011-11</c:v>
                </c:pt>
                <c:pt idx="188">
                  <c:v>2011-12</c:v>
                </c:pt>
                <c:pt idx="189">
                  <c:v>2012-01</c:v>
                </c:pt>
                <c:pt idx="190">
                  <c:v>2012-02</c:v>
                </c:pt>
                <c:pt idx="191">
                  <c:v>2012-03</c:v>
                </c:pt>
                <c:pt idx="192">
                  <c:v>2012-04</c:v>
                </c:pt>
                <c:pt idx="193">
                  <c:v>2012-05</c:v>
                </c:pt>
                <c:pt idx="194">
                  <c:v>2012-06</c:v>
                </c:pt>
                <c:pt idx="195">
                  <c:v>2012-07</c:v>
                </c:pt>
                <c:pt idx="196">
                  <c:v>2012-08</c:v>
                </c:pt>
                <c:pt idx="197">
                  <c:v>2012-09</c:v>
                </c:pt>
                <c:pt idx="198">
                  <c:v>2012-10</c:v>
                </c:pt>
                <c:pt idx="199">
                  <c:v>2012-11</c:v>
                </c:pt>
                <c:pt idx="200">
                  <c:v>2012-12</c:v>
                </c:pt>
                <c:pt idx="201">
                  <c:v>2013-01</c:v>
                </c:pt>
                <c:pt idx="202">
                  <c:v>2013-02</c:v>
                </c:pt>
                <c:pt idx="203">
                  <c:v>2013-03</c:v>
                </c:pt>
                <c:pt idx="204">
                  <c:v>2013-04</c:v>
                </c:pt>
                <c:pt idx="205">
                  <c:v>2013-05</c:v>
                </c:pt>
                <c:pt idx="206">
                  <c:v>2013-06</c:v>
                </c:pt>
                <c:pt idx="207">
                  <c:v>2013-07</c:v>
                </c:pt>
                <c:pt idx="208">
                  <c:v>2013-08</c:v>
                </c:pt>
                <c:pt idx="209">
                  <c:v>2013-09</c:v>
                </c:pt>
                <c:pt idx="210">
                  <c:v>2013-10</c:v>
                </c:pt>
                <c:pt idx="211">
                  <c:v>2013-11</c:v>
                </c:pt>
                <c:pt idx="212">
                  <c:v>2013-12</c:v>
                </c:pt>
                <c:pt idx="213">
                  <c:v>2014-01</c:v>
                </c:pt>
                <c:pt idx="214">
                  <c:v>2014-02</c:v>
                </c:pt>
                <c:pt idx="215">
                  <c:v>2014-03</c:v>
                </c:pt>
                <c:pt idx="216">
                  <c:v>2014-04</c:v>
                </c:pt>
                <c:pt idx="217">
                  <c:v>2014-05</c:v>
                </c:pt>
                <c:pt idx="218">
                  <c:v>2014-06</c:v>
                </c:pt>
                <c:pt idx="219">
                  <c:v>2014-07</c:v>
                </c:pt>
                <c:pt idx="220">
                  <c:v>2014-08</c:v>
                </c:pt>
                <c:pt idx="221">
                  <c:v>2014-09</c:v>
                </c:pt>
                <c:pt idx="222">
                  <c:v>2014-10</c:v>
                </c:pt>
                <c:pt idx="223">
                  <c:v>2014-11</c:v>
                </c:pt>
                <c:pt idx="224">
                  <c:v>2014-12</c:v>
                </c:pt>
                <c:pt idx="225">
                  <c:v>2015-01</c:v>
                </c:pt>
                <c:pt idx="226">
                  <c:v>2015-02</c:v>
                </c:pt>
                <c:pt idx="227">
                  <c:v>2015-03</c:v>
                </c:pt>
                <c:pt idx="228">
                  <c:v>2015-04</c:v>
                </c:pt>
                <c:pt idx="229">
                  <c:v>2015-05</c:v>
                </c:pt>
                <c:pt idx="230">
                  <c:v>2015-06</c:v>
                </c:pt>
                <c:pt idx="231">
                  <c:v>2015-07</c:v>
                </c:pt>
                <c:pt idx="232">
                  <c:v>2015-08</c:v>
                </c:pt>
                <c:pt idx="233">
                  <c:v>2015-09</c:v>
                </c:pt>
                <c:pt idx="234">
                  <c:v>2015-10</c:v>
                </c:pt>
                <c:pt idx="235">
                  <c:v>2015-11</c:v>
                </c:pt>
                <c:pt idx="236">
                  <c:v>2015-12</c:v>
                </c:pt>
                <c:pt idx="237">
                  <c:v>2016-01</c:v>
                </c:pt>
                <c:pt idx="238">
                  <c:v>2016-02</c:v>
                </c:pt>
                <c:pt idx="239">
                  <c:v>2016-03</c:v>
                </c:pt>
                <c:pt idx="240">
                  <c:v>2016-04</c:v>
                </c:pt>
                <c:pt idx="241">
                  <c:v>2016-05</c:v>
                </c:pt>
                <c:pt idx="242">
                  <c:v>2016-06</c:v>
                </c:pt>
                <c:pt idx="243">
                  <c:v>2016-07</c:v>
                </c:pt>
                <c:pt idx="244">
                  <c:v>2016-08</c:v>
                </c:pt>
                <c:pt idx="245">
                  <c:v>2016-09</c:v>
                </c:pt>
                <c:pt idx="246">
                  <c:v>2016-10</c:v>
                </c:pt>
                <c:pt idx="247">
                  <c:v>2016-11</c:v>
                </c:pt>
                <c:pt idx="248">
                  <c:v>2016-12</c:v>
                </c:pt>
                <c:pt idx="249">
                  <c:v>2017-01</c:v>
                </c:pt>
                <c:pt idx="250">
                  <c:v>2017-02</c:v>
                </c:pt>
                <c:pt idx="251">
                  <c:v>2017-03</c:v>
                </c:pt>
                <c:pt idx="252">
                  <c:v>2017-04</c:v>
                </c:pt>
                <c:pt idx="253">
                  <c:v>2017-05</c:v>
                </c:pt>
                <c:pt idx="254">
                  <c:v>2017-06</c:v>
                </c:pt>
                <c:pt idx="255">
                  <c:v>2017-07</c:v>
                </c:pt>
                <c:pt idx="256">
                  <c:v>2017-08</c:v>
                </c:pt>
                <c:pt idx="257">
                  <c:v>2017-09</c:v>
                </c:pt>
                <c:pt idx="258">
                  <c:v>2017-10</c:v>
                </c:pt>
                <c:pt idx="259">
                  <c:v>2017-11</c:v>
                </c:pt>
                <c:pt idx="260">
                  <c:v>2017-12</c:v>
                </c:pt>
                <c:pt idx="261">
                  <c:v>2018-01</c:v>
                </c:pt>
                <c:pt idx="262">
                  <c:v>2018-02</c:v>
                </c:pt>
              </c:strCache>
            </c:strRef>
          </c:cat>
          <c:val>
            <c:numRef>
              <c:f>Sheet1!$BI$2:$BI$264</c:f>
              <c:numCache>
                <c:formatCode>General</c:formatCode>
                <c:ptCount val="263"/>
                <c:pt idx="0">
                  <c:v>185300.0</c:v>
                </c:pt>
                <c:pt idx="1">
                  <c:v>185300.0</c:v>
                </c:pt>
                <c:pt idx="2">
                  <c:v>185300.0</c:v>
                </c:pt>
                <c:pt idx="3">
                  <c:v>185400.0</c:v>
                </c:pt>
                <c:pt idx="4">
                  <c:v>185400.0</c:v>
                </c:pt>
                <c:pt idx="5">
                  <c:v>185300.0</c:v>
                </c:pt>
                <c:pt idx="6">
                  <c:v>185357.142857143</c:v>
                </c:pt>
                <c:pt idx="7">
                  <c:v>185428.5714285714</c:v>
                </c:pt>
                <c:pt idx="8">
                  <c:v>185542.8571428571</c:v>
                </c:pt>
                <c:pt idx="9">
                  <c:v>185771.4285714286</c:v>
                </c:pt>
                <c:pt idx="10">
                  <c:v>186185.7142857143</c:v>
                </c:pt>
                <c:pt idx="11">
                  <c:v>186728.5714285714</c:v>
                </c:pt>
                <c:pt idx="12">
                  <c:v>187357.142857143</c:v>
                </c:pt>
                <c:pt idx="13">
                  <c:v>188028.5714285714</c:v>
                </c:pt>
                <c:pt idx="14">
                  <c:v>188657.142857143</c:v>
                </c:pt>
                <c:pt idx="15">
                  <c:v>189242.8571428571</c:v>
                </c:pt>
                <c:pt idx="16">
                  <c:v>189785.7142857143</c:v>
                </c:pt>
                <c:pt idx="17">
                  <c:v>190242.8571428571</c:v>
                </c:pt>
                <c:pt idx="18">
                  <c:v>190714.2857142857</c:v>
                </c:pt>
                <c:pt idx="19">
                  <c:v>191257.142857143</c:v>
                </c:pt>
                <c:pt idx="20">
                  <c:v>191928.5714285714</c:v>
                </c:pt>
                <c:pt idx="21">
                  <c:v>192871.4285714286</c:v>
                </c:pt>
                <c:pt idx="22">
                  <c:v>194100.0</c:v>
                </c:pt>
                <c:pt idx="23">
                  <c:v>195514.2857142857</c:v>
                </c:pt>
                <c:pt idx="24">
                  <c:v>197028.5714285714</c:v>
                </c:pt>
                <c:pt idx="25">
                  <c:v>198571.4285714286</c:v>
                </c:pt>
                <c:pt idx="26">
                  <c:v>200171.4285714286</c:v>
                </c:pt>
                <c:pt idx="27">
                  <c:v>201771.4285714286</c:v>
                </c:pt>
                <c:pt idx="28">
                  <c:v>203328.5714285714</c:v>
                </c:pt>
                <c:pt idx="29">
                  <c:v>204885.7142857143</c:v>
                </c:pt>
                <c:pt idx="30">
                  <c:v>206542.8571428571</c:v>
                </c:pt>
                <c:pt idx="31">
                  <c:v>208314.2857142857</c:v>
                </c:pt>
                <c:pt idx="32">
                  <c:v>210214.2857142857</c:v>
                </c:pt>
                <c:pt idx="33">
                  <c:v>212257.142857143</c:v>
                </c:pt>
                <c:pt idx="34">
                  <c:v>214457.142857143</c:v>
                </c:pt>
                <c:pt idx="35">
                  <c:v>216742.8571428571</c:v>
                </c:pt>
                <c:pt idx="36">
                  <c:v>219014.2857142857</c:v>
                </c:pt>
                <c:pt idx="37">
                  <c:v>221371.4285714286</c:v>
                </c:pt>
                <c:pt idx="38">
                  <c:v>224014.2857142857</c:v>
                </c:pt>
                <c:pt idx="39">
                  <c:v>226971.4285714286</c:v>
                </c:pt>
                <c:pt idx="40">
                  <c:v>230057.142857143</c:v>
                </c:pt>
                <c:pt idx="41">
                  <c:v>233271.4285714286</c:v>
                </c:pt>
                <c:pt idx="42">
                  <c:v>236671.4285714286</c:v>
                </c:pt>
                <c:pt idx="43">
                  <c:v>240285.7142857143</c:v>
                </c:pt>
                <c:pt idx="44">
                  <c:v>244000.0</c:v>
                </c:pt>
                <c:pt idx="45">
                  <c:v>247800.0</c:v>
                </c:pt>
                <c:pt idx="46">
                  <c:v>251742.8571428571</c:v>
                </c:pt>
                <c:pt idx="47">
                  <c:v>255914.2857142857</c:v>
                </c:pt>
                <c:pt idx="48">
                  <c:v>260242.8571428571</c:v>
                </c:pt>
                <c:pt idx="49">
                  <c:v>264800.0</c:v>
                </c:pt>
                <c:pt idx="50">
                  <c:v>269685.7142857143</c:v>
                </c:pt>
                <c:pt idx="51">
                  <c:v>274985.7142857143</c:v>
                </c:pt>
                <c:pt idx="52">
                  <c:v>280600.0</c:v>
                </c:pt>
                <c:pt idx="53">
                  <c:v>286385.7142857143</c:v>
                </c:pt>
                <c:pt idx="54">
                  <c:v>292185.7142857143</c:v>
                </c:pt>
                <c:pt idx="55">
                  <c:v>298114.2857142856</c:v>
                </c:pt>
                <c:pt idx="56">
                  <c:v>304185.7142857143</c:v>
                </c:pt>
                <c:pt idx="57">
                  <c:v>310171.4285714286</c:v>
                </c:pt>
                <c:pt idx="58">
                  <c:v>315814.2857142856</c:v>
                </c:pt>
                <c:pt idx="59">
                  <c:v>321085.7142857143</c:v>
                </c:pt>
                <c:pt idx="60">
                  <c:v>325928.5714285714</c:v>
                </c:pt>
                <c:pt idx="61">
                  <c:v>330300.0</c:v>
                </c:pt>
                <c:pt idx="62">
                  <c:v>334000.0</c:v>
                </c:pt>
                <c:pt idx="63">
                  <c:v>336900.0</c:v>
                </c:pt>
                <c:pt idx="64">
                  <c:v>339014.2857142856</c:v>
                </c:pt>
                <c:pt idx="65">
                  <c:v>340442.8571428572</c:v>
                </c:pt>
                <c:pt idx="66">
                  <c:v>341314.2857142856</c:v>
                </c:pt>
                <c:pt idx="67">
                  <c:v>341942.8571428572</c:v>
                </c:pt>
                <c:pt idx="68">
                  <c:v>342528.5714285714</c:v>
                </c:pt>
                <c:pt idx="69">
                  <c:v>343085.7142857143</c:v>
                </c:pt>
                <c:pt idx="70">
                  <c:v>343671.4285714286</c:v>
                </c:pt>
                <c:pt idx="71">
                  <c:v>344571.4285714286</c:v>
                </c:pt>
                <c:pt idx="72">
                  <c:v>346057.1428571425</c:v>
                </c:pt>
                <c:pt idx="73">
                  <c:v>348014.2857142856</c:v>
                </c:pt>
                <c:pt idx="74">
                  <c:v>350171.4285714286</c:v>
                </c:pt>
                <c:pt idx="75">
                  <c:v>352600.0</c:v>
                </c:pt>
                <c:pt idx="76">
                  <c:v>355700.0</c:v>
                </c:pt>
                <c:pt idx="77">
                  <c:v>359457.1428571425</c:v>
                </c:pt>
                <c:pt idx="78">
                  <c:v>363628.5714285714</c:v>
                </c:pt>
                <c:pt idx="79">
                  <c:v>367900.0</c:v>
                </c:pt>
                <c:pt idx="80">
                  <c:v>372228.5714285714</c:v>
                </c:pt>
                <c:pt idx="81">
                  <c:v>376671.4285714286</c:v>
                </c:pt>
                <c:pt idx="82">
                  <c:v>381214.2857142856</c:v>
                </c:pt>
                <c:pt idx="83">
                  <c:v>385485.7142857143</c:v>
                </c:pt>
                <c:pt idx="84">
                  <c:v>389342.8571428572</c:v>
                </c:pt>
                <c:pt idx="85">
                  <c:v>392800.0</c:v>
                </c:pt>
                <c:pt idx="86">
                  <c:v>396014.2857142856</c:v>
                </c:pt>
                <c:pt idx="87">
                  <c:v>399100.0</c:v>
                </c:pt>
                <c:pt idx="88">
                  <c:v>402071.4285714286</c:v>
                </c:pt>
                <c:pt idx="89">
                  <c:v>405042.8571428572</c:v>
                </c:pt>
                <c:pt idx="90">
                  <c:v>408428.5714285714</c:v>
                </c:pt>
                <c:pt idx="91">
                  <c:v>412471.4285714286</c:v>
                </c:pt>
                <c:pt idx="92">
                  <c:v>417142.8571428572</c:v>
                </c:pt>
                <c:pt idx="93">
                  <c:v>422328.5714285714</c:v>
                </c:pt>
                <c:pt idx="94">
                  <c:v>427885.7142857143</c:v>
                </c:pt>
                <c:pt idx="95">
                  <c:v>433871.4285714286</c:v>
                </c:pt>
                <c:pt idx="96">
                  <c:v>440385.7142857143</c:v>
                </c:pt>
                <c:pt idx="97">
                  <c:v>447257.1428571425</c:v>
                </c:pt>
                <c:pt idx="98">
                  <c:v>454314.2857142856</c:v>
                </c:pt>
                <c:pt idx="99">
                  <c:v>461657.1428571425</c:v>
                </c:pt>
                <c:pt idx="100">
                  <c:v>469257.1428571425</c:v>
                </c:pt>
                <c:pt idx="101">
                  <c:v>477042.8571428572</c:v>
                </c:pt>
                <c:pt idx="102">
                  <c:v>484957.1428571425</c:v>
                </c:pt>
                <c:pt idx="103">
                  <c:v>492685.7142857143</c:v>
                </c:pt>
                <c:pt idx="104">
                  <c:v>500028.5714285714</c:v>
                </c:pt>
                <c:pt idx="105">
                  <c:v>507157.1428571425</c:v>
                </c:pt>
                <c:pt idx="106">
                  <c:v>514171.4285714286</c:v>
                </c:pt>
                <c:pt idx="107">
                  <c:v>521085.7142857143</c:v>
                </c:pt>
                <c:pt idx="108">
                  <c:v>528028.5714285715</c:v>
                </c:pt>
                <c:pt idx="109">
                  <c:v>535042.8571428572</c:v>
                </c:pt>
                <c:pt idx="110">
                  <c:v>542200.0</c:v>
                </c:pt>
                <c:pt idx="111">
                  <c:v>549614.2857142854</c:v>
                </c:pt>
                <c:pt idx="112">
                  <c:v>557114.2857142854</c:v>
                </c:pt>
                <c:pt idx="113">
                  <c:v>564371.4285714285</c:v>
                </c:pt>
                <c:pt idx="114">
                  <c:v>571071.4285714285</c:v>
                </c:pt>
                <c:pt idx="115">
                  <c:v>577085.7142857143</c:v>
                </c:pt>
                <c:pt idx="116">
                  <c:v>582300.0</c:v>
                </c:pt>
                <c:pt idx="117">
                  <c:v>586571.4285714285</c:v>
                </c:pt>
                <c:pt idx="118">
                  <c:v>589714.2857142854</c:v>
                </c:pt>
                <c:pt idx="119">
                  <c:v>591842.8571428572</c:v>
                </c:pt>
                <c:pt idx="120">
                  <c:v>593171.4285714285</c:v>
                </c:pt>
                <c:pt idx="121">
                  <c:v>593900.0</c:v>
                </c:pt>
                <c:pt idx="122">
                  <c:v>593842.8571428572</c:v>
                </c:pt>
                <c:pt idx="123">
                  <c:v>592828.5714285715</c:v>
                </c:pt>
                <c:pt idx="124">
                  <c:v>590957.142857143</c:v>
                </c:pt>
                <c:pt idx="125">
                  <c:v>588328.5714285715</c:v>
                </c:pt>
                <c:pt idx="126">
                  <c:v>584671.4285714285</c:v>
                </c:pt>
                <c:pt idx="127">
                  <c:v>579942.8571428572</c:v>
                </c:pt>
                <c:pt idx="128">
                  <c:v>574614.2857142854</c:v>
                </c:pt>
                <c:pt idx="129">
                  <c:v>569314.2857142854</c:v>
                </c:pt>
                <c:pt idx="130">
                  <c:v>564485.7142857143</c:v>
                </c:pt>
                <c:pt idx="131">
                  <c:v>560442.8571428572</c:v>
                </c:pt>
                <c:pt idx="132">
                  <c:v>557228.5714285715</c:v>
                </c:pt>
                <c:pt idx="133">
                  <c:v>554785.7142857143</c:v>
                </c:pt>
                <c:pt idx="134">
                  <c:v>552900.0</c:v>
                </c:pt>
                <c:pt idx="135">
                  <c:v>551014.2857142854</c:v>
                </c:pt>
                <c:pt idx="136">
                  <c:v>548471.4285714285</c:v>
                </c:pt>
                <c:pt idx="137">
                  <c:v>544928.5714285715</c:v>
                </c:pt>
                <c:pt idx="138">
                  <c:v>540257.142857143</c:v>
                </c:pt>
                <c:pt idx="139">
                  <c:v>534342.8571428572</c:v>
                </c:pt>
                <c:pt idx="140">
                  <c:v>527242.8571428572</c:v>
                </c:pt>
                <c:pt idx="141">
                  <c:v>519128.5714285714</c:v>
                </c:pt>
                <c:pt idx="142">
                  <c:v>510100.0</c:v>
                </c:pt>
                <c:pt idx="143">
                  <c:v>500328.5714285714</c:v>
                </c:pt>
                <c:pt idx="144">
                  <c:v>490185.7142857143</c:v>
                </c:pt>
                <c:pt idx="145">
                  <c:v>480185.7142857143</c:v>
                </c:pt>
                <c:pt idx="146">
                  <c:v>470742.8571428572</c:v>
                </c:pt>
                <c:pt idx="147">
                  <c:v>461957.1428571425</c:v>
                </c:pt>
                <c:pt idx="148">
                  <c:v>453914.2857142856</c:v>
                </c:pt>
                <c:pt idx="149">
                  <c:v>446985.7142857143</c:v>
                </c:pt>
                <c:pt idx="150">
                  <c:v>441385.7142857143</c:v>
                </c:pt>
                <c:pt idx="151">
                  <c:v>436971.4285714286</c:v>
                </c:pt>
                <c:pt idx="152">
                  <c:v>433171.4285714286</c:v>
                </c:pt>
                <c:pt idx="153">
                  <c:v>429671.4285714286</c:v>
                </c:pt>
                <c:pt idx="154">
                  <c:v>426457.1428571425</c:v>
                </c:pt>
                <c:pt idx="155">
                  <c:v>423500.0</c:v>
                </c:pt>
                <c:pt idx="156">
                  <c:v>420571.4285714286</c:v>
                </c:pt>
                <c:pt idx="157">
                  <c:v>417485.7142857143</c:v>
                </c:pt>
                <c:pt idx="158">
                  <c:v>414228.5714285714</c:v>
                </c:pt>
                <c:pt idx="159">
                  <c:v>410857.1428571425</c:v>
                </c:pt>
                <c:pt idx="160">
                  <c:v>407342.8571428572</c:v>
                </c:pt>
                <c:pt idx="161">
                  <c:v>403800.0</c:v>
                </c:pt>
                <c:pt idx="162">
                  <c:v>400371.4285714286</c:v>
                </c:pt>
                <c:pt idx="163">
                  <c:v>397200.0</c:v>
                </c:pt>
                <c:pt idx="164">
                  <c:v>394628.5714285714</c:v>
                </c:pt>
                <c:pt idx="165">
                  <c:v>392714.2857142856</c:v>
                </c:pt>
                <c:pt idx="166">
                  <c:v>391300.0</c:v>
                </c:pt>
                <c:pt idx="167">
                  <c:v>390142.8571428572</c:v>
                </c:pt>
                <c:pt idx="168">
                  <c:v>388957.1428571425</c:v>
                </c:pt>
                <c:pt idx="169">
                  <c:v>387571.4285714286</c:v>
                </c:pt>
                <c:pt idx="170">
                  <c:v>385971.4285714286</c:v>
                </c:pt>
                <c:pt idx="171">
                  <c:v>384257.1428571425</c:v>
                </c:pt>
                <c:pt idx="172">
                  <c:v>382500.0</c:v>
                </c:pt>
                <c:pt idx="173">
                  <c:v>380500.0</c:v>
                </c:pt>
                <c:pt idx="174">
                  <c:v>377985.7142857143</c:v>
                </c:pt>
                <c:pt idx="175">
                  <c:v>375171.4285714286</c:v>
                </c:pt>
                <c:pt idx="176">
                  <c:v>372000.0</c:v>
                </c:pt>
                <c:pt idx="177">
                  <c:v>368614.2857142856</c:v>
                </c:pt>
                <c:pt idx="178">
                  <c:v>365142.8571428572</c:v>
                </c:pt>
                <c:pt idx="179">
                  <c:v>361285.7142857143</c:v>
                </c:pt>
                <c:pt idx="180">
                  <c:v>356871.4285714286</c:v>
                </c:pt>
                <c:pt idx="181">
                  <c:v>352728.5714285714</c:v>
                </c:pt>
                <c:pt idx="182">
                  <c:v>349142.8571428572</c:v>
                </c:pt>
                <c:pt idx="183">
                  <c:v>346100.0</c:v>
                </c:pt>
                <c:pt idx="184">
                  <c:v>343400.0</c:v>
                </c:pt>
                <c:pt idx="185">
                  <c:v>340800.0</c:v>
                </c:pt>
                <c:pt idx="186">
                  <c:v>338657.1428571425</c:v>
                </c:pt>
                <c:pt idx="187">
                  <c:v>337300.0</c:v>
                </c:pt>
                <c:pt idx="188">
                  <c:v>336428.5714285714</c:v>
                </c:pt>
                <c:pt idx="189">
                  <c:v>335771.4285714286</c:v>
                </c:pt>
                <c:pt idx="190">
                  <c:v>335414.2857142856</c:v>
                </c:pt>
                <c:pt idx="191">
                  <c:v>335500.0</c:v>
                </c:pt>
                <c:pt idx="192">
                  <c:v>336000.0</c:v>
                </c:pt>
                <c:pt idx="193">
                  <c:v>336371.4285714286</c:v>
                </c:pt>
                <c:pt idx="194">
                  <c:v>336328.5714285714</c:v>
                </c:pt>
                <c:pt idx="195">
                  <c:v>336028.5714285714</c:v>
                </c:pt>
                <c:pt idx="196">
                  <c:v>336071.4285714286</c:v>
                </c:pt>
                <c:pt idx="197">
                  <c:v>336914.2857142856</c:v>
                </c:pt>
                <c:pt idx="198">
                  <c:v>338685.7142857143</c:v>
                </c:pt>
                <c:pt idx="199">
                  <c:v>341428.5714285714</c:v>
                </c:pt>
                <c:pt idx="200">
                  <c:v>345428.5714285714</c:v>
                </c:pt>
                <c:pt idx="201">
                  <c:v>350714.2857142856</c:v>
                </c:pt>
                <c:pt idx="202">
                  <c:v>356971.4285714286</c:v>
                </c:pt>
                <c:pt idx="203">
                  <c:v>363828.5714285714</c:v>
                </c:pt>
                <c:pt idx="204">
                  <c:v>371142.8571428572</c:v>
                </c:pt>
                <c:pt idx="205">
                  <c:v>378457.1428571425</c:v>
                </c:pt>
                <c:pt idx="206">
                  <c:v>385385.7142857143</c:v>
                </c:pt>
                <c:pt idx="207">
                  <c:v>391914.2857142856</c:v>
                </c:pt>
                <c:pt idx="208">
                  <c:v>398128.5714285714</c:v>
                </c:pt>
                <c:pt idx="209">
                  <c:v>403942.8571428572</c:v>
                </c:pt>
                <c:pt idx="210">
                  <c:v>409128.5714285714</c:v>
                </c:pt>
                <c:pt idx="211">
                  <c:v>413428.5714285714</c:v>
                </c:pt>
                <c:pt idx="212">
                  <c:v>417014.2857142856</c:v>
                </c:pt>
                <c:pt idx="213">
                  <c:v>420100.0</c:v>
                </c:pt>
                <c:pt idx="214">
                  <c:v>422785.7142857143</c:v>
                </c:pt>
                <c:pt idx="215">
                  <c:v>425528.5714285714</c:v>
                </c:pt>
                <c:pt idx="216">
                  <c:v>428671.4285714286</c:v>
                </c:pt>
                <c:pt idx="217">
                  <c:v>432414.2857142856</c:v>
                </c:pt>
                <c:pt idx="218">
                  <c:v>436857.1428571425</c:v>
                </c:pt>
                <c:pt idx="219">
                  <c:v>441771.4285714286</c:v>
                </c:pt>
                <c:pt idx="220">
                  <c:v>446800.0</c:v>
                </c:pt>
                <c:pt idx="221">
                  <c:v>451914.2857142856</c:v>
                </c:pt>
                <c:pt idx="222">
                  <c:v>457028.5714285714</c:v>
                </c:pt>
                <c:pt idx="223">
                  <c:v>461885.7142857143</c:v>
                </c:pt>
                <c:pt idx="224">
                  <c:v>466314.2857142856</c:v>
                </c:pt>
                <c:pt idx="225">
                  <c:v>470357.1428571425</c:v>
                </c:pt>
                <c:pt idx="226">
                  <c:v>474142.8571428572</c:v>
                </c:pt>
                <c:pt idx="227">
                  <c:v>477942.8571428572</c:v>
                </c:pt>
                <c:pt idx="228">
                  <c:v>481971.4285714286</c:v>
                </c:pt>
                <c:pt idx="229">
                  <c:v>486100.0</c:v>
                </c:pt>
                <c:pt idx="230">
                  <c:v>490542.8571428572</c:v>
                </c:pt>
                <c:pt idx="231">
                  <c:v>495428.5714285714</c:v>
                </c:pt>
                <c:pt idx="232">
                  <c:v>500585.7142857143</c:v>
                </c:pt>
                <c:pt idx="233">
                  <c:v>505814.2857142856</c:v>
                </c:pt>
                <c:pt idx="234">
                  <c:v>510842.8571428572</c:v>
                </c:pt>
                <c:pt idx="235">
                  <c:v>515285.7142857143</c:v>
                </c:pt>
                <c:pt idx="236">
                  <c:v>519342.8571428572</c:v>
                </c:pt>
                <c:pt idx="237">
                  <c:v>523128.5714285714</c:v>
                </c:pt>
                <c:pt idx="238">
                  <c:v>526571.4285714285</c:v>
                </c:pt>
                <c:pt idx="239">
                  <c:v>529714.2857142854</c:v>
                </c:pt>
                <c:pt idx="240">
                  <c:v>532771.4285714285</c:v>
                </c:pt>
                <c:pt idx="241">
                  <c:v>536057.142857143</c:v>
                </c:pt>
                <c:pt idx="242">
                  <c:v>539885.7142857143</c:v>
                </c:pt>
                <c:pt idx="243">
                  <c:v>544128.5714285715</c:v>
                </c:pt>
                <c:pt idx="244">
                  <c:v>548414.2857142854</c:v>
                </c:pt>
                <c:pt idx="245">
                  <c:v>552628.5714285715</c:v>
                </c:pt>
                <c:pt idx="246">
                  <c:v>556757.142857143</c:v>
                </c:pt>
                <c:pt idx="247">
                  <c:v>560957.142857143</c:v>
                </c:pt>
                <c:pt idx="248">
                  <c:v>565085.7142857143</c:v>
                </c:pt>
                <c:pt idx="249">
                  <c:v>568642.8571428572</c:v>
                </c:pt>
                <c:pt idx="250">
                  <c:v>571642.8571428572</c:v>
                </c:pt>
                <c:pt idx="251">
                  <c:v>574614.2857142854</c:v>
                </c:pt>
                <c:pt idx="252">
                  <c:v>577957.142857143</c:v>
                </c:pt>
                <c:pt idx="253">
                  <c:v>582057.142857143</c:v>
                </c:pt>
                <c:pt idx="254">
                  <c:v>586714.2857142854</c:v>
                </c:pt>
                <c:pt idx="255">
                  <c:v>591457.142857143</c:v>
                </c:pt>
                <c:pt idx="256">
                  <c:v>596371.4285714285</c:v>
                </c:pt>
                <c:pt idx="257">
                  <c:v>601400.0</c:v>
                </c:pt>
                <c:pt idx="258">
                  <c:v>606614.2857142854</c:v>
                </c:pt>
                <c:pt idx="259">
                  <c:v>612028.5714285715</c:v>
                </c:pt>
                <c:pt idx="260">
                  <c:v>617128.5714285715</c:v>
                </c:pt>
                <c:pt idx="261">
                  <c:v>621857.142857143</c:v>
                </c:pt>
                <c:pt idx="262">
                  <c:v>626714.2857142854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439-428D-9DAC-FE24FFFFADDB}"/>
            </c:ext>
          </c:extLst>
        </c:ser>
        <c:ser>
          <c:idx val="3"/>
          <c:order val="3"/>
          <c:tx>
            <c:strRef>
              <c:f>Sheet1!$BJ$1</c:f>
              <c:strCache>
                <c:ptCount val="1"/>
                <c:pt idx="0">
                  <c:v>Napa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Sheet1!$BF$2:$BF$264</c:f>
              <c:strCache>
                <c:ptCount val="263"/>
                <c:pt idx="0">
                  <c:v>1996-04</c:v>
                </c:pt>
                <c:pt idx="1">
                  <c:v>1996-05</c:v>
                </c:pt>
                <c:pt idx="2">
                  <c:v>1996-06</c:v>
                </c:pt>
                <c:pt idx="3">
                  <c:v>1996-07</c:v>
                </c:pt>
                <c:pt idx="4">
                  <c:v>1996-08</c:v>
                </c:pt>
                <c:pt idx="5">
                  <c:v>1996-09</c:v>
                </c:pt>
                <c:pt idx="6">
                  <c:v>1996-10</c:v>
                </c:pt>
                <c:pt idx="7">
                  <c:v>1996-11</c:v>
                </c:pt>
                <c:pt idx="8">
                  <c:v>1996-12</c:v>
                </c:pt>
                <c:pt idx="9">
                  <c:v>1997-01</c:v>
                </c:pt>
                <c:pt idx="10">
                  <c:v>1997-02</c:v>
                </c:pt>
                <c:pt idx="11">
                  <c:v>1997-03</c:v>
                </c:pt>
                <c:pt idx="12">
                  <c:v>1997-04</c:v>
                </c:pt>
                <c:pt idx="13">
                  <c:v>1997-05</c:v>
                </c:pt>
                <c:pt idx="14">
                  <c:v>1997-06</c:v>
                </c:pt>
                <c:pt idx="15">
                  <c:v>1997-07</c:v>
                </c:pt>
                <c:pt idx="16">
                  <c:v>1997-08</c:v>
                </c:pt>
                <c:pt idx="17">
                  <c:v>1997-09</c:v>
                </c:pt>
                <c:pt idx="18">
                  <c:v>1997-10</c:v>
                </c:pt>
                <c:pt idx="19">
                  <c:v>1997-11</c:v>
                </c:pt>
                <c:pt idx="20">
                  <c:v>1997-12</c:v>
                </c:pt>
                <c:pt idx="21">
                  <c:v>1998-01</c:v>
                </c:pt>
                <c:pt idx="22">
                  <c:v>1998-02</c:v>
                </c:pt>
                <c:pt idx="23">
                  <c:v>1998-03</c:v>
                </c:pt>
                <c:pt idx="24">
                  <c:v>1998-04</c:v>
                </c:pt>
                <c:pt idx="25">
                  <c:v>1998-05</c:v>
                </c:pt>
                <c:pt idx="26">
                  <c:v>1998-06</c:v>
                </c:pt>
                <c:pt idx="27">
                  <c:v>1998-07</c:v>
                </c:pt>
                <c:pt idx="28">
                  <c:v>1998-08</c:v>
                </c:pt>
                <c:pt idx="29">
                  <c:v>1998-09</c:v>
                </c:pt>
                <c:pt idx="30">
                  <c:v>1998-10</c:v>
                </c:pt>
                <c:pt idx="31">
                  <c:v>1998-11</c:v>
                </c:pt>
                <c:pt idx="32">
                  <c:v>1998-12</c:v>
                </c:pt>
                <c:pt idx="33">
                  <c:v>1999-01</c:v>
                </c:pt>
                <c:pt idx="34">
                  <c:v>1999-02</c:v>
                </c:pt>
                <c:pt idx="35">
                  <c:v>1999-03</c:v>
                </c:pt>
                <c:pt idx="36">
                  <c:v>1999-04</c:v>
                </c:pt>
                <c:pt idx="37">
                  <c:v>1999-05</c:v>
                </c:pt>
                <c:pt idx="38">
                  <c:v>1999-06</c:v>
                </c:pt>
                <c:pt idx="39">
                  <c:v>1999-07</c:v>
                </c:pt>
                <c:pt idx="40">
                  <c:v>1999-08</c:v>
                </c:pt>
                <c:pt idx="41">
                  <c:v>1999-09</c:v>
                </c:pt>
                <c:pt idx="42">
                  <c:v>1999-10</c:v>
                </c:pt>
                <c:pt idx="43">
                  <c:v>1999-11</c:v>
                </c:pt>
                <c:pt idx="44">
                  <c:v>1999-12</c:v>
                </c:pt>
                <c:pt idx="45">
                  <c:v>2000-01</c:v>
                </c:pt>
                <c:pt idx="46">
                  <c:v>2000-02</c:v>
                </c:pt>
                <c:pt idx="47">
                  <c:v>2000-03</c:v>
                </c:pt>
                <c:pt idx="48">
                  <c:v>2000-04</c:v>
                </c:pt>
                <c:pt idx="49">
                  <c:v>2000-05</c:v>
                </c:pt>
                <c:pt idx="50">
                  <c:v>2000-06</c:v>
                </c:pt>
                <c:pt idx="51">
                  <c:v>2000-07</c:v>
                </c:pt>
                <c:pt idx="52">
                  <c:v>2000-08</c:v>
                </c:pt>
                <c:pt idx="53">
                  <c:v>2000-09</c:v>
                </c:pt>
                <c:pt idx="54">
                  <c:v>2000-10</c:v>
                </c:pt>
                <c:pt idx="55">
                  <c:v>2000-11</c:v>
                </c:pt>
                <c:pt idx="56">
                  <c:v>2000-12</c:v>
                </c:pt>
                <c:pt idx="57">
                  <c:v>2001-01</c:v>
                </c:pt>
                <c:pt idx="58">
                  <c:v>2001-02</c:v>
                </c:pt>
                <c:pt idx="59">
                  <c:v>2001-03</c:v>
                </c:pt>
                <c:pt idx="60">
                  <c:v>2001-04</c:v>
                </c:pt>
                <c:pt idx="61">
                  <c:v>2001-05</c:v>
                </c:pt>
                <c:pt idx="62">
                  <c:v>2001-06</c:v>
                </c:pt>
                <c:pt idx="63">
                  <c:v>2001-07</c:v>
                </c:pt>
                <c:pt idx="64">
                  <c:v>2001-08</c:v>
                </c:pt>
                <c:pt idx="65">
                  <c:v>2001-09</c:v>
                </c:pt>
                <c:pt idx="66">
                  <c:v>2001-10</c:v>
                </c:pt>
                <c:pt idx="67">
                  <c:v>2001-11</c:v>
                </c:pt>
                <c:pt idx="68">
                  <c:v>2001-12</c:v>
                </c:pt>
                <c:pt idx="69">
                  <c:v>2002-01</c:v>
                </c:pt>
                <c:pt idx="70">
                  <c:v>2002-02</c:v>
                </c:pt>
                <c:pt idx="71">
                  <c:v>2002-03</c:v>
                </c:pt>
                <c:pt idx="72">
                  <c:v>2002-04</c:v>
                </c:pt>
                <c:pt idx="73">
                  <c:v>2002-05</c:v>
                </c:pt>
                <c:pt idx="74">
                  <c:v>2002-06</c:v>
                </c:pt>
                <c:pt idx="75">
                  <c:v>2002-07</c:v>
                </c:pt>
                <c:pt idx="76">
                  <c:v>2002-08</c:v>
                </c:pt>
                <c:pt idx="77">
                  <c:v>2002-09</c:v>
                </c:pt>
                <c:pt idx="78">
                  <c:v>2002-10</c:v>
                </c:pt>
                <c:pt idx="79">
                  <c:v>2002-11</c:v>
                </c:pt>
                <c:pt idx="80">
                  <c:v>2002-12</c:v>
                </c:pt>
                <c:pt idx="81">
                  <c:v>2003-01</c:v>
                </c:pt>
                <c:pt idx="82">
                  <c:v>2003-02</c:v>
                </c:pt>
                <c:pt idx="83">
                  <c:v>2003-03</c:v>
                </c:pt>
                <c:pt idx="84">
                  <c:v>2003-04</c:v>
                </c:pt>
                <c:pt idx="85">
                  <c:v>2003-05</c:v>
                </c:pt>
                <c:pt idx="86">
                  <c:v>2003-06</c:v>
                </c:pt>
                <c:pt idx="87">
                  <c:v>2003-07</c:v>
                </c:pt>
                <c:pt idx="88">
                  <c:v>2003-08</c:v>
                </c:pt>
                <c:pt idx="89">
                  <c:v>2003-09</c:v>
                </c:pt>
                <c:pt idx="90">
                  <c:v>2003-10</c:v>
                </c:pt>
                <c:pt idx="91">
                  <c:v>2003-11</c:v>
                </c:pt>
                <c:pt idx="92">
                  <c:v>2003-12</c:v>
                </c:pt>
                <c:pt idx="93">
                  <c:v>2004-01</c:v>
                </c:pt>
                <c:pt idx="94">
                  <c:v>2004-02</c:v>
                </c:pt>
                <c:pt idx="95">
                  <c:v>2004-03</c:v>
                </c:pt>
                <c:pt idx="96">
                  <c:v>2004-04</c:v>
                </c:pt>
                <c:pt idx="97">
                  <c:v>2004-05</c:v>
                </c:pt>
                <c:pt idx="98">
                  <c:v>2004-06</c:v>
                </c:pt>
                <c:pt idx="99">
                  <c:v>2004-07</c:v>
                </c:pt>
                <c:pt idx="100">
                  <c:v>2004-08</c:v>
                </c:pt>
                <c:pt idx="101">
                  <c:v>2004-09</c:v>
                </c:pt>
                <c:pt idx="102">
                  <c:v>2004-10</c:v>
                </c:pt>
                <c:pt idx="103">
                  <c:v>2004-11</c:v>
                </c:pt>
                <c:pt idx="104">
                  <c:v>2004-12</c:v>
                </c:pt>
                <c:pt idx="105">
                  <c:v>2005-01</c:v>
                </c:pt>
                <c:pt idx="106">
                  <c:v>2005-02</c:v>
                </c:pt>
                <c:pt idx="107">
                  <c:v>2005-03</c:v>
                </c:pt>
                <c:pt idx="108">
                  <c:v>2005-04</c:v>
                </c:pt>
                <c:pt idx="109">
                  <c:v>2005-05</c:v>
                </c:pt>
                <c:pt idx="110">
                  <c:v>2005-06</c:v>
                </c:pt>
                <c:pt idx="111">
                  <c:v>2005-07</c:v>
                </c:pt>
                <c:pt idx="112">
                  <c:v>2005-08</c:v>
                </c:pt>
                <c:pt idx="113">
                  <c:v>2005-09</c:v>
                </c:pt>
                <c:pt idx="114">
                  <c:v>2005-10</c:v>
                </c:pt>
                <c:pt idx="115">
                  <c:v>2005-11</c:v>
                </c:pt>
                <c:pt idx="116">
                  <c:v>2005-12</c:v>
                </c:pt>
                <c:pt idx="117">
                  <c:v>2006-01</c:v>
                </c:pt>
                <c:pt idx="118">
                  <c:v>2006-02</c:v>
                </c:pt>
                <c:pt idx="119">
                  <c:v>2006-03</c:v>
                </c:pt>
                <c:pt idx="120">
                  <c:v>2006-04</c:v>
                </c:pt>
                <c:pt idx="121">
                  <c:v>2006-05</c:v>
                </c:pt>
                <c:pt idx="122">
                  <c:v>2006-06</c:v>
                </c:pt>
                <c:pt idx="123">
                  <c:v>2006-07</c:v>
                </c:pt>
                <c:pt idx="124">
                  <c:v>2006-08</c:v>
                </c:pt>
                <c:pt idx="125">
                  <c:v>2006-09</c:v>
                </c:pt>
                <c:pt idx="126">
                  <c:v>2006-10</c:v>
                </c:pt>
                <c:pt idx="127">
                  <c:v>2006-11</c:v>
                </c:pt>
                <c:pt idx="128">
                  <c:v>2006-12</c:v>
                </c:pt>
                <c:pt idx="129">
                  <c:v>2007-01</c:v>
                </c:pt>
                <c:pt idx="130">
                  <c:v>2007-02</c:v>
                </c:pt>
                <c:pt idx="131">
                  <c:v>2007-03</c:v>
                </c:pt>
                <c:pt idx="132">
                  <c:v>2007-04</c:v>
                </c:pt>
                <c:pt idx="133">
                  <c:v>2007-05</c:v>
                </c:pt>
                <c:pt idx="134">
                  <c:v>2007-06</c:v>
                </c:pt>
                <c:pt idx="135">
                  <c:v>2007-07</c:v>
                </c:pt>
                <c:pt idx="136">
                  <c:v>2007-08</c:v>
                </c:pt>
                <c:pt idx="137">
                  <c:v>2007-09</c:v>
                </c:pt>
                <c:pt idx="138">
                  <c:v>2007-10</c:v>
                </c:pt>
                <c:pt idx="139">
                  <c:v>2007-11</c:v>
                </c:pt>
                <c:pt idx="140">
                  <c:v>2007-12</c:v>
                </c:pt>
                <c:pt idx="141">
                  <c:v>2008-01</c:v>
                </c:pt>
                <c:pt idx="142">
                  <c:v>2008-02</c:v>
                </c:pt>
                <c:pt idx="143">
                  <c:v>2008-03</c:v>
                </c:pt>
                <c:pt idx="144">
                  <c:v>2008-04</c:v>
                </c:pt>
                <c:pt idx="145">
                  <c:v>2008-05</c:v>
                </c:pt>
                <c:pt idx="146">
                  <c:v>2008-06</c:v>
                </c:pt>
                <c:pt idx="147">
                  <c:v>2008-07</c:v>
                </c:pt>
                <c:pt idx="148">
                  <c:v>2008-08</c:v>
                </c:pt>
                <c:pt idx="149">
                  <c:v>2008-09</c:v>
                </c:pt>
                <c:pt idx="150">
                  <c:v>2008-10</c:v>
                </c:pt>
                <c:pt idx="151">
                  <c:v>2008-11</c:v>
                </c:pt>
                <c:pt idx="152">
                  <c:v>2008-12</c:v>
                </c:pt>
                <c:pt idx="153">
                  <c:v>2009-01</c:v>
                </c:pt>
                <c:pt idx="154">
                  <c:v>2009-02</c:v>
                </c:pt>
                <c:pt idx="155">
                  <c:v>2009-03</c:v>
                </c:pt>
                <c:pt idx="156">
                  <c:v>2009-04</c:v>
                </c:pt>
                <c:pt idx="157">
                  <c:v>2009-05</c:v>
                </c:pt>
                <c:pt idx="158">
                  <c:v>2009-06</c:v>
                </c:pt>
                <c:pt idx="159">
                  <c:v>2009-07</c:v>
                </c:pt>
                <c:pt idx="160">
                  <c:v>2009-08</c:v>
                </c:pt>
                <c:pt idx="161">
                  <c:v>2009-09</c:v>
                </c:pt>
                <c:pt idx="162">
                  <c:v>2009-10</c:v>
                </c:pt>
                <c:pt idx="163">
                  <c:v>2009-11</c:v>
                </c:pt>
                <c:pt idx="164">
                  <c:v>2009-12</c:v>
                </c:pt>
                <c:pt idx="165">
                  <c:v>2010-01</c:v>
                </c:pt>
                <c:pt idx="166">
                  <c:v>2010-02</c:v>
                </c:pt>
                <c:pt idx="167">
                  <c:v>2010-03</c:v>
                </c:pt>
                <c:pt idx="168">
                  <c:v>2010-04</c:v>
                </c:pt>
                <c:pt idx="169">
                  <c:v>2010-05</c:v>
                </c:pt>
                <c:pt idx="170">
                  <c:v>2010-06</c:v>
                </c:pt>
                <c:pt idx="171">
                  <c:v>2010-07</c:v>
                </c:pt>
                <c:pt idx="172">
                  <c:v>2010-08</c:v>
                </c:pt>
                <c:pt idx="173">
                  <c:v>2010-09</c:v>
                </c:pt>
                <c:pt idx="174">
                  <c:v>2010-10</c:v>
                </c:pt>
                <c:pt idx="175">
                  <c:v>2010-11</c:v>
                </c:pt>
                <c:pt idx="176">
                  <c:v>2010-12</c:v>
                </c:pt>
                <c:pt idx="177">
                  <c:v>2011-01</c:v>
                </c:pt>
                <c:pt idx="178">
                  <c:v>2011-02</c:v>
                </c:pt>
                <c:pt idx="179">
                  <c:v>2011-03</c:v>
                </c:pt>
                <c:pt idx="180">
                  <c:v>2011-04</c:v>
                </c:pt>
                <c:pt idx="181">
                  <c:v>2011-05</c:v>
                </c:pt>
                <c:pt idx="182">
                  <c:v>2011-06</c:v>
                </c:pt>
                <c:pt idx="183">
                  <c:v>2011-07</c:v>
                </c:pt>
                <c:pt idx="184">
                  <c:v>2011-08</c:v>
                </c:pt>
                <c:pt idx="185">
                  <c:v>2011-09</c:v>
                </c:pt>
                <c:pt idx="186">
                  <c:v>2011-10</c:v>
                </c:pt>
                <c:pt idx="187">
                  <c:v>2011-11</c:v>
                </c:pt>
                <c:pt idx="188">
                  <c:v>2011-12</c:v>
                </c:pt>
                <c:pt idx="189">
                  <c:v>2012-01</c:v>
                </c:pt>
                <c:pt idx="190">
                  <c:v>2012-02</c:v>
                </c:pt>
                <c:pt idx="191">
                  <c:v>2012-03</c:v>
                </c:pt>
                <c:pt idx="192">
                  <c:v>2012-04</c:v>
                </c:pt>
                <c:pt idx="193">
                  <c:v>2012-05</c:v>
                </c:pt>
                <c:pt idx="194">
                  <c:v>2012-06</c:v>
                </c:pt>
                <c:pt idx="195">
                  <c:v>2012-07</c:v>
                </c:pt>
                <c:pt idx="196">
                  <c:v>2012-08</c:v>
                </c:pt>
                <c:pt idx="197">
                  <c:v>2012-09</c:v>
                </c:pt>
                <c:pt idx="198">
                  <c:v>2012-10</c:v>
                </c:pt>
                <c:pt idx="199">
                  <c:v>2012-11</c:v>
                </c:pt>
                <c:pt idx="200">
                  <c:v>2012-12</c:v>
                </c:pt>
                <c:pt idx="201">
                  <c:v>2013-01</c:v>
                </c:pt>
                <c:pt idx="202">
                  <c:v>2013-02</c:v>
                </c:pt>
                <c:pt idx="203">
                  <c:v>2013-03</c:v>
                </c:pt>
                <c:pt idx="204">
                  <c:v>2013-04</c:v>
                </c:pt>
                <c:pt idx="205">
                  <c:v>2013-05</c:v>
                </c:pt>
                <c:pt idx="206">
                  <c:v>2013-06</c:v>
                </c:pt>
                <c:pt idx="207">
                  <c:v>2013-07</c:v>
                </c:pt>
                <c:pt idx="208">
                  <c:v>2013-08</c:v>
                </c:pt>
                <c:pt idx="209">
                  <c:v>2013-09</c:v>
                </c:pt>
                <c:pt idx="210">
                  <c:v>2013-10</c:v>
                </c:pt>
                <c:pt idx="211">
                  <c:v>2013-11</c:v>
                </c:pt>
                <c:pt idx="212">
                  <c:v>2013-12</c:v>
                </c:pt>
                <c:pt idx="213">
                  <c:v>2014-01</c:v>
                </c:pt>
                <c:pt idx="214">
                  <c:v>2014-02</c:v>
                </c:pt>
                <c:pt idx="215">
                  <c:v>2014-03</c:v>
                </c:pt>
                <c:pt idx="216">
                  <c:v>2014-04</c:v>
                </c:pt>
                <c:pt idx="217">
                  <c:v>2014-05</c:v>
                </c:pt>
                <c:pt idx="218">
                  <c:v>2014-06</c:v>
                </c:pt>
                <c:pt idx="219">
                  <c:v>2014-07</c:v>
                </c:pt>
                <c:pt idx="220">
                  <c:v>2014-08</c:v>
                </c:pt>
                <c:pt idx="221">
                  <c:v>2014-09</c:v>
                </c:pt>
                <c:pt idx="222">
                  <c:v>2014-10</c:v>
                </c:pt>
                <c:pt idx="223">
                  <c:v>2014-11</c:v>
                </c:pt>
                <c:pt idx="224">
                  <c:v>2014-12</c:v>
                </c:pt>
                <c:pt idx="225">
                  <c:v>2015-01</c:v>
                </c:pt>
                <c:pt idx="226">
                  <c:v>2015-02</c:v>
                </c:pt>
                <c:pt idx="227">
                  <c:v>2015-03</c:v>
                </c:pt>
                <c:pt idx="228">
                  <c:v>2015-04</c:v>
                </c:pt>
                <c:pt idx="229">
                  <c:v>2015-05</c:v>
                </c:pt>
                <c:pt idx="230">
                  <c:v>2015-06</c:v>
                </c:pt>
                <c:pt idx="231">
                  <c:v>2015-07</c:v>
                </c:pt>
                <c:pt idx="232">
                  <c:v>2015-08</c:v>
                </c:pt>
                <c:pt idx="233">
                  <c:v>2015-09</c:v>
                </c:pt>
                <c:pt idx="234">
                  <c:v>2015-10</c:v>
                </c:pt>
                <c:pt idx="235">
                  <c:v>2015-11</c:v>
                </c:pt>
                <c:pt idx="236">
                  <c:v>2015-12</c:v>
                </c:pt>
                <c:pt idx="237">
                  <c:v>2016-01</c:v>
                </c:pt>
                <c:pt idx="238">
                  <c:v>2016-02</c:v>
                </c:pt>
                <c:pt idx="239">
                  <c:v>2016-03</c:v>
                </c:pt>
                <c:pt idx="240">
                  <c:v>2016-04</c:v>
                </c:pt>
                <c:pt idx="241">
                  <c:v>2016-05</c:v>
                </c:pt>
                <c:pt idx="242">
                  <c:v>2016-06</c:v>
                </c:pt>
                <c:pt idx="243">
                  <c:v>2016-07</c:v>
                </c:pt>
                <c:pt idx="244">
                  <c:v>2016-08</c:v>
                </c:pt>
                <c:pt idx="245">
                  <c:v>2016-09</c:v>
                </c:pt>
                <c:pt idx="246">
                  <c:v>2016-10</c:v>
                </c:pt>
                <c:pt idx="247">
                  <c:v>2016-11</c:v>
                </c:pt>
                <c:pt idx="248">
                  <c:v>2016-12</c:v>
                </c:pt>
                <c:pt idx="249">
                  <c:v>2017-01</c:v>
                </c:pt>
                <c:pt idx="250">
                  <c:v>2017-02</c:v>
                </c:pt>
                <c:pt idx="251">
                  <c:v>2017-03</c:v>
                </c:pt>
                <c:pt idx="252">
                  <c:v>2017-04</c:v>
                </c:pt>
                <c:pt idx="253">
                  <c:v>2017-05</c:v>
                </c:pt>
                <c:pt idx="254">
                  <c:v>2017-06</c:v>
                </c:pt>
                <c:pt idx="255">
                  <c:v>2017-07</c:v>
                </c:pt>
                <c:pt idx="256">
                  <c:v>2017-08</c:v>
                </c:pt>
                <c:pt idx="257">
                  <c:v>2017-09</c:v>
                </c:pt>
                <c:pt idx="258">
                  <c:v>2017-10</c:v>
                </c:pt>
                <c:pt idx="259">
                  <c:v>2017-11</c:v>
                </c:pt>
                <c:pt idx="260">
                  <c:v>2017-12</c:v>
                </c:pt>
                <c:pt idx="261">
                  <c:v>2018-01</c:v>
                </c:pt>
                <c:pt idx="262">
                  <c:v>2018-02</c:v>
                </c:pt>
              </c:strCache>
            </c:strRef>
          </c:cat>
          <c:val>
            <c:numRef>
              <c:f>Sheet1!$BJ$2:$BJ$264</c:f>
              <c:numCache>
                <c:formatCode>General</c:formatCode>
                <c:ptCount val="263"/>
                <c:pt idx="0">
                  <c:v>177700.0</c:v>
                </c:pt>
                <c:pt idx="1">
                  <c:v>179300.0</c:v>
                </c:pt>
                <c:pt idx="2">
                  <c:v>180100.0</c:v>
                </c:pt>
                <c:pt idx="3">
                  <c:v>180900.0</c:v>
                </c:pt>
                <c:pt idx="4">
                  <c:v>182300.0</c:v>
                </c:pt>
                <c:pt idx="5">
                  <c:v>183800.0</c:v>
                </c:pt>
                <c:pt idx="6">
                  <c:v>181328.5714285714</c:v>
                </c:pt>
                <c:pt idx="7">
                  <c:v>182471.4285714286</c:v>
                </c:pt>
                <c:pt idx="8">
                  <c:v>183485.7142857143</c:v>
                </c:pt>
                <c:pt idx="9">
                  <c:v>184685.7142857143</c:v>
                </c:pt>
                <c:pt idx="10">
                  <c:v>186071.4285714286</c:v>
                </c:pt>
                <c:pt idx="11">
                  <c:v>187357.142857143</c:v>
                </c:pt>
                <c:pt idx="12">
                  <c:v>188442.8571428571</c:v>
                </c:pt>
                <c:pt idx="13">
                  <c:v>189428.5714285714</c:v>
                </c:pt>
                <c:pt idx="14">
                  <c:v>190600.0</c:v>
                </c:pt>
                <c:pt idx="15">
                  <c:v>191971.4285714286</c:v>
                </c:pt>
                <c:pt idx="16">
                  <c:v>193271.4285714286</c:v>
                </c:pt>
                <c:pt idx="17">
                  <c:v>194385.7142857143</c:v>
                </c:pt>
                <c:pt idx="18">
                  <c:v>195614.2857142857</c:v>
                </c:pt>
                <c:pt idx="19">
                  <c:v>197114.2857142857</c:v>
                </c:pt>
                <c:pt idx="20">
                  <c:v>198814.2857142857</c:v>
                </c:pt>
                <c:pt idx="21">
                  <c:v>200457.142857143</c:v>
                </c:pt>
                <c:pt idx="22">
                  <c:v>202085.7142857143</c:v>
                </c:pt>
                <c:pt idx="23">
                  <c:v>203828.5714285714</c:v>
                </c:pt>
                <c:pt idx="24">
                  <c:v>205700.0</c:v>
                </c:pt>
                <c:pt idx="25">
                  <c:v>207514.2857142857</c:v>
                </c:pt>
                <c:pt idx="26">
                  <c:v>209285.7142857143</c:v>
                </c:pt>
                <c:pt idx="27">
                  <c:v>210957.142857143</c:v>
                </c:pt>
                <c:pt idx="28">
                  <c:v>212557.142857143</c:v>
                </c:pt>
                <c:pt idx="29">
                  <c:v>213871.4285714286</c:v>
                </c:pt>
                <c:pt idx="30">
                  <c:v>214757.142857143</c:v>
                </c:pt>
                <c:pt idx="31">
                  <c:v>215471.4285714286</c:v>
                </c:pt>
                <c:pt idx="32">
                  <c:v>216314.2857142857</c:v>
                </c:pt>
                <c:pt idx="33">
                  <c:v>217242.8571428571</c:v>
                </c:pt>
                <c:pt idx="34">
                  <c:v>218257.142857143</c:v>
                </c:pt>
                <c:pt idx="35">
                  <c:v>219542.8571428571</c:v>
                </c:pt>
                <c:pt idx="36">
                  <c:v>221271.4285714286</c:v>
                </c:pt>
                <c:pt idx="37">
                  <c:v>223400.0</c:v>
                </c:pt>
                <c:pt idx="38">
                  <c:v>225642.8571428571</c:v>
                </c:pt>
                <c:pt idx="39">
                  <c:v>227942.8571428571</c:v>
                </c:pt>
                <c:pt idx="40">
                  <c:v>230200.0</c:v>
                </c:pt>
                <c:pt idx="41">
                  <c:v>232471.4285714286</c:v>
                </c:pt>
                <c:pt idx="42">
                  <c:v>234828.5714285714</c:v>
                </c:pt>
                <c:pt idx="43">
                  <c:v>237457.142857143</c:v>
                </c:pt>
                <c:pt idx="44">
                  <c:v>240371.4285714286</c:v>
                </c:pt>
                <c:pt idx="45">
                  <c:v>243914.2857142857</c:v>
                </c:pt>
                <c:pt idx="46">
                  <c:v>248142.8571428571</c:v>
                </c:pt>
                <c:pt idx="47">
                  <c:v>253028.5714285714</c:v>
                </c:pt>
                <c:pt idx="48">
                  <c:v>258228.5714285714</c:v>
                </c:pt>
                <c:pt idx="49">
                  <c:v>263585.7142857143</c:v>
                </c:pt>
                <c:pt idx="50">
                  <c:v>268828.5714285714</c:v>
                </c:pt>
                <c:pt idx="51">
                  <c:v>273971.4285714286</c:v>
                </c:pt>
                <c:pt idx="52">
                  <c:v>278771.4285714286</c:v>
                </c:pt>
                <c:pt idx="53">
                  <c:v>283171.4285714286</c:v>
                </c:pt>
                <c:pt idx="54">
                  <c:v>287228.5714285714</c:v>
                </c:pt>
                <c:pt idx="55">
                  <c:v>291228.5714285714</c:v>
                </c:pt>
                <c:pt idx="56">
                  <c:v>295242.8571428572</c:v>
                </c:pt>
                <c:pt idx="57">
                  <c:v>299300.0</c:v>
                </c:pt>
                <c:pt idx="58">
                  <c:v>303228.5714285714</c:v>
                </c:pt>
                <c:pt idx="59">
                  <c:v>307042.8571428572</c:v>
                </c:pt>
                <c:pt idx="60">
                  <c:v>310857.1428571425</c:v>
                </c:pt>
                <c:pt idx="61">
                  <c:v>314800.0</c:v>
                </c:pt>
                <c:pt idx="62">
                  <c:v>318828.5714285714</c:v>
                </c:pt>
                <c:pt idx="63">
                  <c:v>322757.1428571425</c:v>
                </c:pt>
                <c:pt idx="64">
                  <c:v>326585.7142857143</c:v>
                </c:pt>
                <c:pt idx="65">
                  <c:v>330514.2857142856</c:v>
                </c:pt>
                <c:pt idx="66">
                  <c:v>334557.1428571425</c:v>
                </c:pt>
                <c:pt idx="67">
                  <c:v>338557.1428571425</c:v>
                </c:pt>
                <c:pt idx="68">
                  <c:v>342385.7142857143</c:v>
                </c:pt>
                <c:pt idx="69">
                  <c:v>345971.4285714286</c:v>
                </c:pt>
                <c:pt idx="70">
                  <c:v>349600.0</c:v>
                </c:pt>
                <c:pt idx="71">
                  <c:v>353371.4285714286</c:v>
                </c:pt>
                <c:pt idx="72">
                  <c:v>357114.2857142856</c:v>
                </c:pt>
                <c:pt idx="73">
                  <c:v>360685.7142857143</c:v>
                </c:pt>
                <c:pt idx="74">
                  <c:v>364085.7142857143</c:v>
                </c:pt>
                <c:pt idx="75">
                  <c:v>367785.7142857143</c:v>
                </c:pt>
                <c:pt idx="76">
                  <c:v>372542.8571428572</c:v>
                </c:pt>
                <c:pt idx="77">
                  <c:v>378185.7142857143</c:v>
                </c:pt>
                <c:pt idx="78">
                  <c:v>384100.0</c:v>
                </c:pt>
                <c:pt idx="79">
                  <c:v>390171.4285714286</c:v>
                </c:pt>
                <c:pt idx="80">
                  <c:v>396385.7142857143</c:v>
                </c:pt>
                <c:pt idx="81">
                  <c:v>402571.4285714286</c:v>
                </c:pt>
                <c:pt idx="82">
                  <c:v>408242.8571428572</c:v>
                </c:pt>
                <c:pt idx="83">
                  <c:v>412657.1428571425</c:v>
                </c:pt>
                <c:pt idx="84">
                  <c:v>416057.1428571425</c:v>
                </c:pt>
                <c:pt idx="85">
                  <c:v>419428.5714285714</c:v>
                </c:pt>
                <c:pt idx="86">
                  <c:v>423342.8571428572</c:v>
                </c:pt>
                <c:pt idx="87">
                  <c:v>427642.8571428572</c:v>
                </c:pt>
                <c:pt idx="88">
                  <c:v>432085.7142857143</c:v>
                </c:pt>
                <c:pt idx="89">
                  <c:v>436585.7142857143</c:v>
                </c:pt>
                <c:pt idx="90">
                  <c:v>441485.7142857143</c:v>
                </c:pt>
                <c:pt idx="91">
                  <c:v>446657.1428571425</c:v>
                </c:pt>
                <c:pt idx="92">
                  <c:v>451828.5714285714</c:v>
                </c:pt>
                <c:pt idx="93">
                  <c:v>456714.2857142856</c:v>
                </c:pt>
                <c:pt idx="94">
                  <c:v>461571.4285714286</c:v>
                </c:pt>
                <c:pt idx="95">
                  <c:v>466642.8571428572</c:v>
                </c:pt>
                <c:pt idx="96">
                  <c:v>472114.2857142856</c:v>
                </c:pt>
                <c:pt idx="97">
                  <c:v>478185.7142857143</c:v>
                </c:pt>
                <c:pt idx="98">
                  <c:v>484842.8571428572</c:v>
                </c:pt>
                <c:pt idx="99">
                  <c:v>491400.0</c:v>
                </c:pt>
                <c:pt idx="100">
                  <c:v>497742.8571428572</c:v>
                </c:pt>
                <c:pt idx="101">
                  <c:v>504400.0</c:v>
                </c:pt>
                <c:pt idx="102">
                  <c:v>511771.4285714286</c:v>
                </c:pt>
                <c:pt idx="103">
                  <c:v>519742.8571428572</c:v>
                </c:pt>
                <c:pt idx="104">
                  <c:v>527642.8571428572</c:v>
                </c:pt>
                <c:pt idx="105">
                  <c:v>535328.5714285715</c:v>
                </c:pt>
                <c:pt idx="106">
                  <c:v>543471.4285714285</c:v>
                </c:pt>
                <c:pt idx="107">
                  <c:v>552285.7142857143</c:v>
                </c:pt>
                <c:pt idx="108">
                  <c:v>561257.142857143</c:v>
                </c:pt>
                <c:pt idx="109">
                  <c:v>569700.0</c:v>
                </c:pt>
                <c:pt idx="110">
                  <c:v>577542.8571428572</c:v>
                </c:pt>
                <c:pt idx="111">
                  <c:v>585400.0</c:v>
                </c:pt>
                <c:pt idx="112">
                  <c:v>593228.5714285715</c:v>
                </c:pt>
                <c:pt idx="113">
                  <c:v>600271.4285714285</c:v>
                </c:pt>
                <c:pt idx="114">
                  <c:v>605957.142857143</c:v>
                </c:pt>
                <c:pt idx="115">
                  <c:v>610200.0</c:v>
                </c:pt>
                <c:pt idx="116">
                  <c:v>613628.5714285715</c:v>
                </c:pt>
                <c:pt idx="117">
                  <c:v>616542.8571428572</c:v>
                </c:pt>
                <c:pt idx="118">
                  <c:v>618371.4285714285</c:v>
                </c:pt>
                <c:pt idx="119">
                  <c:v>619114.2857142854</c:v>
                </c:pt>
                <c:pt idx="120">
                  <c:v>619442.8571428572</c:v>
                </c:pt>
                <c:pt idx="121">
                  <c:v>619557.142857143</c:v>
                </c:pt>
                <c:pt idx="122">
                  <c:v>619328.5714285715</c:v>
                </c:pt>
                <c:pt idx="123">
                  <c:v>618642.8571428572</c:v>
                </c:pt>
                <c:pt idx="124">
                  <c:v>617528.5714285715</c:v>
                </c:pt>
                <c:pt idx="125">
                  <c:v>616328.5714285715</c:v>
                </c:pt>
                <c:pt idx="126">
                  <c:v>615357.142857143</c:v>
                </c:pt>
                <c:pt idx="127">
                  <c:v>614200.0</c:v>
                </c:pt>
                <c:pt idx="128">
                  <c:v>612842.8571428572</c:v>
                </c:pt>
                <c:pt idx="129">
                  <c:v>611642.8571428572</c:v>
                </c:pt>
                <c:pt idx="130">
                  <c:v>610528.5714285715</c:v>
                </c:pt>
                <c:pt idx="131">
                  <c:v>609214.2857142854</c:v>
                </c:pt>
                <c:pt idx="132">
                  <c:v>607628.5714285715</c:v>
                </c:pt>
                <c:pt idx="133">
                  <c:v>605371.4285714285</c:v>
                </c:pt>
                <c:pt idx="134">
                  <c:v>602614.2857142854</c:v>
                </c:pt>
                <c:pt idx="135">
                  <c:v>599671.4285714285</c:v>
                </c:pt>
                <c:pt idx="136">
                  <c:v>596500.0</c:v>
                </c:pt>
                <c:pt idx="137">
                  <c:v>593057.142857143</c:v>
                </c:pt>
                <c:pt idx="138">
                  <c:v>589514.2857142854</c:v>
                </c:pt>
                <c:pt idx="139">
                  <c:v>586114.2857142854</c:v>
                </c:pt>
                <c:pt idx="140">
                  <c:v>583414.2857142854</c:v>
                </c:pt>
                <c:pt idx="141">
                  <c:v>581614.2857142854</c:v>
                </c:pt>
                <c:pt idx="142">
                  <c:v>580814.2857142854</c:v>
                </c:pt>
                <c:pt idx="143">
                  <c:v>580857.142857143</c:v>
                </c:pt>
                <c:pt idx="144">
                  <c:v>581285.7142857143</c:v>
                </c:pt>
                <c:pt idx="145">
                  <c:v>581557.142857143</c:v>
                </c:pt>
                <c:pt idx="146">
                  <c:v>581142.8571428572</c:v>
                </c:pt>
                <c:pt idx="147">
                  <c:v>579071.4285714285</c:v>
                </c:pt>
                <c:pt idx="148">
                  <c:v>574900.0</c:v>
                </c:pt>
                <c:pt idx="149">
                  <c:v>568457.142857143</c:v>
                </c:pt>
                <c:pt idx="150">
                  <c:v>559928.5714285715</c:v>
                </c:pt>
                <c:pt idx="151">
                  <c:v>549742.8571428572</c:v>
                </c:pt>
                <c:pt idx="152">
                  <c:v>538585.7142857143</c:v>
                </c:pt>
                <c:pt idx="153">
                  <c:v>526757.142857143</c:v>
                </c:pt>
                <c:pt idx="154">
                  <c:v>514685.7142857143</c:v>
                </c:pt>
                <c:pt idx="155">
                  <c:v>502714.2857142856</c:v>
                </c:pt>
                <c:pt idx="156">
                  <c:v>490885.7142857143</c:v>
                </c:pt>
                <c:pt idx="157">
                  <c:v>478985.7142857143</c:v>
                </c:pt>
                <c:pt idx="158">
                  <c:v>467214.2857142856</c:v>
                </c:pt>
                <c:pt idx="159">
                  <c:v>455742.8571428572</c:v>
                </c:pt>
                <c:pt idx="160">
                  <c:v>444671.4285714286</c:v>
                </c:pt>
                <c:pt idx="161">
                  <c:v>434142.8571428572</c:v>
                </c:pt>
                <c:pt idx="162">
                  <c:v>424385.7142857143</c:v>
                </c:pt>
                <c:pt idx="163">
                  <c:v>415828.5714285714</c:v>
                </c:pt>
                <c:pt idx="164">
                  <c:v>407971.4285714286</c:v>
                </c:pt>
                <c:pt idx="165">
                  <c:v>400228.5714285714</c:v>
                </c:pt>
                <c:pt idx="166">
                  <c:v>392828.5714285714</c:v>
                </c:pt>
                <c:pt idx="167">
                  <c:v>386271.4285714286</c:v>
                </c:pt>
                <c:pt idx="168">
                  <c:v>380557.1428571425</c:v>
                </c:pt>
                <c:pt idx="169">
                  <c:v>375685.7142857143</c:v>
                </c:pt>
                <c:pt idx="170">
                  <c:v>371142.8571428572</c:v>
                </c:pt>
                <c:pt idx="171">
                  <c:v>367600.0</c:v>
                </c:pt>
                <c:pt idx="172">
                  <c:v>365657.1428571425</c:v>
                </c:pt>
                <c:pt idx="173">
                  <c:v>364785.7142857143</c:v>
                </c:pt>
                <c:pt idx="174">
                  <c:v>364085.7142857143</c:v>
                </c:pt>
                <c:pt idx="175">
                  <c:v>363214.2857142856</c:v>
                </c:pt>
                <c:pt idx="176">
                  <c:v>362014.2857142856</c:v>
                </c:pt>
                <c:pt idx="177">
                  <c:v>360942.8571428572</c:v>
                </c:pt>
                <c:pt idx="178">
                  <c:v>359614.2857142856</c:v>
                </c:pt>
                <c:pt idx="179">
                  <c:v>357414.2857142856</c:v>
                </c:pt>
                <c:pt idx="180">
                  <c:v>354357.1428571425</c:v>
                </c:pt>
                <c:pt idx="181">
                  <c:v>351042.8571428572</c:v>
                </c:pt>
                <c:pt idx="182">
                  <c:v>348014.2857142856</c:v>
                </c:pt>
                <c:pt idx="183">
                  <c:v>345485.7142857143</c:v>
                </c:pt>
                <c:pt idx="184">
                  <c:v>343100.0</c:v>
                </c:pt>
                <c:pt idx="185">
                  <c:v>341128.5714285714</c:v>
                </c:pt>
                <c:pt idx="186">
                  <c:v>340000.0</c:v>
                </c:pt>
                <c:pt idx="187">
                  <c:v>339828.5714285714</c:v>
                </c:pt>
                <c:pt idx="188">
                  <c:v>340271.4285714286</c:v>
                </c:pt>
                <c:pt idx="189">
                  <c:v>341000.0</c:v>
                </c:pt>
                <c:pt idx="190">
                  <c:v>341828.5714285714</c:v>
                </c:pt>
                <c:pt idx="191">
                  <c:v>342857.1428571425</c:v>
                </c:pt>
                <c:pt idx="192">
                  <c:v>344114.2857142856</c:v>
                </c:pt>
                <c:pt idx="193">
                  <c:v>345500.0</c:v>
                </c:pt>
                <c:pt idx="194">
                  <c:v>346857.1428571425</c:v>
                </c:pt>
                <c:pt idx="195">
                  <c:v>348057.1428571425</c:v>
                </c:pt>
                <c:pt idx="196">
                  <c:v>349171.4285714286</c:v>
                </c:pt>
                <c:pt idx="197">
                  <c:v>350414.2857142856</c:v>
                </c:pt>
                <c:pt idx="198">
                  <c:v>351957.1428571425</c:v>
                </c:pt>
                <c:pt idx="199">
                  <c:v>353857.1428571425</c:v>
                </c:pt>
                <c:pt idx="200">
                  <c:v>356285.7142857143</c:v>
                </c:pt>
                <c:pt idx="201">
                  <c:v>359285.7142857143</c:v>
                </c:pt>
                <c:pt idx="202">
                  <c:v>362942.8571428572</c:v>
                </c:pt>
                <c:pt idx="203">
                  <c:v>367414.2857142856</c:v>
                </c:pt>
                <c:pt idx="204">
                  <c:v>372671.4285714286</c:v>
                </c:pt>
                <c:pt idx="205">
                  <c:v>378528.5714285714</c:v>
                </c:pt>
                <c:pt idx="206">
                  <c:v>384800.0</c:v>
                </c:pt>
                <c:pt idx="207">
                  <c:v>391242.8571428572</c:v>
                </c:pt>
                <c:pt idx="208">
                  <c:v>397800.0</c:v>
                </c:pt>
                <c:pt idx="209">
                  <c:v>404442.8571428572</c:v>
                </c:pt>
                <c:pt idx="210">
                  <c:v>411057.1428571425</c:v>
                </c:pt>
                <c:pt idx="211">
                  <c:v>417328.5714285714</c:v>
                </c:pt>
                <c:pt idx="212">
                  <c:v>423485.7142857143</c:v>
                </c:pt>
                <c:pt idx="213">
                  <c:v>429914.2857142856</c:v>
                </c:pt>
                <c:pt idx="214">
                  <c:v>436285.7142857143</c:v>
                </c:pt>
                <c:pt idx="215">
                  <c:v>441885.7142857143</c:v>
                </c:pt>
                <c:pt idx="216">
                  <c:v>446885.7142857143</c:v>
                </c:pt>
                <c:pt idx="217">
                  <c:v>451557.1428571425</c:v>
                </c:pt>
                <c:pt idx="218">
                  <c:v>456157.1428571425</c:v>
                </c:pt>
                <c:pt idx="219">
                  <c:v>460514.2857142856</c:v>
                </c:pt>
                <c:pt idx="220">
                  <c:v>464314.2857142856</c:v>
                </c:pt>
                <c:pt idx="221">
                  <c:v>467685.7142857143</c:v>
                </c:pt>
                <c:pt idx="222">
                  <c:v>471142.8571428572</c:v>
                </c:pt>
                <c:pt idx="223">
                  <c:v>474528.5714285714</c:v>
                </c:pt>
                <c:pt idx="224">
                  <c:v>477628.5714285714</c:v>
                </c:pt>
                <c:pt idx="225">
                  <c:v>480128.5714285714</c:v>
                </c:pt>
                <c:pt idx="226">
                  <c:v>482157.1428571425</c:v>
                </c:pt>
                <c:pt idx="227">
                  <c:v>484185.7142857143</c:v>
                </c:pt>
                <c:pt idx="228">
                  <c:v>486628.5714285714</c:v>
                </c:pt>
                <c:pt idx="229">
                  <c:v>489557.1428571425</c:v>
                </c:pt>
                <c:pt idx="230">
                  <c:v>493200.0</c:v>
                </c:pt>
                <c:pt idx="231">
                  <c:v>497657.1428571425</c:v>
                </c:pt>
                <c:pt idx="232">
                  <c:v>503257.1428571425</c:v>
                </c:pt>
                <c:pt idx="233">
                  <c:v>509757.1428571425</c:v>
                </c:pt>
                <c:pt idx="234">
                  <c:v>516342.8571428572</c:v>
                </c:pt>
                <c:pt idx="235">
                  <c:v>522600.0</c:v>
                </c:pt>
                <c:pt idx="236">
                  <c:v>528657.142857143</c:v>
                </c:pt>
                <c:pt idx="237">
                  <c:v>534414.2857142854</c:v>
                </c:pt>
                <c:pt idx="238">
                  <c:v>539828.5714285715</c:v>
                </c:pt>
                <c:pt idx="239">
                  <c:v>544814.2857142854</c:v>
                </c:pt>
                <c:pt idx="240">
                  <c:v>549257.142857143</c:v>
                </c:pt>
                <c:pt idx="241">
                  <c:v>553471.4285714285</c:v>
                </c:pt>
                <c:pt idx="242">
                  <c:v>557742.8571428572</c:v>
                </c:pt>
                <c:pt idx="243">
                  <c:v>561628.5714285715</c:v>
                </c:pt>
                <c:pt idx="244">
                  <c:v>564685.7142857143</c:v>
                </c:pt>
                <c:pt idx="245">
                  <c:v>566842.8571428572</c:v>
                </c:pt>
                <c:pt idx="246">
                  <c:v>568157.142857143</c:v>
                </c:pt>
                <c:pt idx="247">
                  <c:v>569057.142857143</c:v>
                </c:pt>
                <c:pt idx="248">
                  <c:v>570042.8571428572</c:v>
                </c:pt>
                <c:pt idx="249">
                  <c:v>571114.2857142854</c:v>
                </c:pt>
                <c:pt idx="250">
                  <c:v>572485.7142857143</c:v>
                </c:pt>
                <c:pt idx="251">
                  <c:v>574742.8571428572</c:v>
                </c:pt>
                <c:pt idx="252">
                  <c:v>577942.8571428572</c:v>
                </c:pt>
                <c:pt idx="253">
                  <c:v>581642.8571428572</c:v>
                </c:pt>
                <c:pt idx="254">
                  <c:v>585385.7142857143</c:v>
                </c:pt>
                <c:pt idx="255">
                  <c:v>588657.142857143</c:v>
                </c:pt>
                <c:pt idx="256">
                  <c:v>591471.4285714285</c:v>
                </c:pt>
                <c:pt idx="257">
                  <c:v>594214.2857142854</c:v>
                </c:pt>
                <c:pt idx="258">
                  <c:v>596842.8571428572</c:v>
                </c:pt>
                <c:pt idx="259">
                  <c:v>599057.142857143</c:v>
                </c:pt>
                <c:pt idx="260">
                  <c:v>600871.4285714285</c:v>
                </c:pt>
                <c:pt idx="261">
                  <c:v>602657.142857143</c:v>
                </c:pt>
                <c:pt idx="262">
                  <c:v>604928.5714285715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9439-428D-9DAC-FE24FFFFADDB}"/>
            </c:ext>
          </c:extLst>
        </c:ser>
        <c:ser>
          <c:idx val="4"/>
          <c:order val="4"/>
          <c:tx>
            <c:strRef>
              <c:f>Sheet1!$BK$1</c:f>
              <c:strCache>
                <c:ptCount val="1"/>
                <c:pt idx="0">
                  <c:v>Alameda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Sheet1!$BF$2:$BF$264</c:f>
              <c:strCache>
                <c:ptCount val="263"/>
                <c:pt idx="0">
                  <c:v>1996-04</c:v>
                </c:pt>
                <c:pt idx="1">
                  <c:v>1996-05</c:v>
                </c:pt>
                <c:pt idx="2">
                  <c:v>1996-06</c:v>
                </c:pt>
                <c:pt idx="3">
                  <c:v>1996-07</c:v>
                </c:pt>
                <c:pt idx="4">
                  <c:v>1996-08</c:v>
                </c:pt>
                <c:pt idx="5">
                  <c:v>1996-09</c:v>
                </c:pt>
                <c:pt idx="6">
                  <c:v>1996-10</c:v>
                </c:pt>
                <c:pt idx="7">
                  <c:v>1996-11</c:v>
                </c:pt>
                <c:pt idx="8">
                  <c:v>1996-12</c:v>
                </c:pt>
                <c:pt idx="9">
                  <c:v>1997-01</c:v>
                </c:pt>
                <c:pt idx="10">
                  <c:v>1997-02</c:v>
                </c:pt>
                <c:pt idx="11">
                  <c:v>1997-03</c:v>
                </c:pt>
                <c:pt idx="12">
                  <c:v>1997-04</c:v>
                </c:pt>
                <c:pt idx="13">
                  <c:v>1997-05</c:v>
                </c:pt>
                <c:pt idx="14">
                  <c:v>1997-06</c:v>
                </c:pt>
                <c:pt idx="15">
                  <c:v>1997-07</c:v>
                </c:pt>
                <c:pt idx="16">
                  <c:v>1997-08</c:v>
                </c:pt>
                <c:pt idx="17">
                  <c:v>1997-09</c:v>
                </c:pt>
                <c:pt idx="18">
                  <c:v>1997-10</c:v>
                </c:pt>
                <c:pt idx="19">
                  <c:v>1997-11</c:v>
                </c:pt>
                <c:pt idx="20">
                  <c:v>1997-12</c:v>
                </c:pt>
                <c:pt idx="21">
                  <c:v>1998-01</c:v>
                </c:pt>
                <c:pt idx="22">
                  <c:v>1998-02</c:v>
                </c:pt>
                <c:pt idx="23">
                  <c:v>1998-03</c:v>
                </c:pt>
                <c:pt idx="24">
                  <c:v>1998-04</c:v>
                </c:pt>
                <c:pt idx="25">
                  <c:v>1998-05</c:v>
                </c:pt>
                <c:pt idx="26">
                  <c:v>1998-06</c:v>
                </c:pt>
                <c:pt idx="27">
                  <c:v>1998-07</c:v>
                </c:pt>
                <c:pt idx="28">
                  <c:v>1998-08</c:v>
                </c:pt>
                <c:pt idx="29">
                  <c:v>1998-09</c:v>
                </c:pt>
                <c:pt idx="30">
                  <c:v>1998-10</c:v>
                </c:pt>
                <c:pt idx="31">
                  <c:v>1998-11</c:v>
                </c:pt>
                <c:pt idx="32">
                  <c:v>1998-12</c:v>
                </c:pt>
                <c:pt idx="33">
                  <c:v>1999-01</c:v>
                </c:pt>
                <c:pt idx="34">
                  <c:v>1999-02</c:v>
                </c:pt>
                <c:pt idx="35">
                  <c:v>1999-03</c:v>
                </c:pt>
                <c:pt idx="36">
                  <c:v>1999-04</c:v>
                </c:pt>
                <c:pt idx="37">
                  <c:v>1999-05</c:v>
                </c:pt>
                <c:pt idx="38">
                  <c:v>1999-06</c:v>
                </c:pt>
                <c:pt idx="39">
                  <c:v>1999-07</c:v>
                </c:pt>
                <c:pt idx="40">
                  <c:v>1999-08</c:v>
                </c:pt>
                <c:pt idx="41">
                  <c:v>1999-09</c:v>
                </c:pt>
                <c:pt idx="42">
                  <c:v>1999-10</c:v>
                </c:pt>
                <c:pt idx="43">
                  <c:v>1999-11</c:v>
                </c:pt>
                <c:pt idx="44">
                  <c:v>1999-12</c:v>
                </c:pt>
                <c:pt idx="45">
                  <c:v>2000-01</c:v>
                </c:pt>
                <c:pt idx="46">
                  <c:v>2000-02</c:v>
                </c:pt>
                <c:pt idx="47">
                  <c:v>2000-03</c:v>
                </c:pt>
                <c:pt idx="48">
                  <c:v>2000-04</c:v>
                </c:pt>
                <c:pt idx="49">
                  <c:v>2000-05</c:v>
                </c:pt>
                <c:pt idx="50">
                  <c:v>2000-06</c:v>
                </c:pt>
                <c:pt idx="51">
                  <c:v>2000-07</c:v>
                </c:pt>
                <c:pt idx="52">
                  <c:v>2000-08</c:v>
                </c:pt>
                <c:pt idx="53">
                  <c:v>2000-09</c:v>
                </c:pt>
                <c:pt idx="54">
                  <c:v>2000-10</c:v>
                </c:pt>
                <c:pt idx="55">
                  <c:v>2000-11</c:v>
                </c:pt>
                <c:pt idx="56">
                  <c:v>2000-12</c:v>
                </c:pt>
                <c:pt idx="57">
                  <c:v>2001-01</c:v>
                </c:pt>
                <c:pt idx="58">
                  <c:v>2001-02</c:v>
                </c:pt>
                <c:pt idx="59">
                  <c:v>2001-03</c:v>
                </c:pt>
                <c:pt idx="60">
                  <c:v>2001-04</c:v>
                </c:pt>
                <c:pt idx="61">
                  <c:v>2001-05</c:v>
                </c:pt>
                <c:pt idx="62">
                  <c:v>2001-06</c:v>
                </c:pt>
                <c:pt idx="63">
                  <c:v>2001-07</c:v>
                </c:pt>
                <c:pt idx="64">
                  <c:v>2001-08</c:v>
                </c:pt>
                <c:pt idx="65">
                  <c:v>2001-09</c:v>
                </c:pt>
                <c:pt idx="66">
                  <c:v>2001-10</c:v>
                </c:pt>
                <c:pt idx="67">
                  <c:v>2001-11</c:v>
                </c:pt>
                <c:pt idx="68">
                  <c:v>2001-12</c:v>
                </c:pt>
                <c:pt idx="69">
                  <c:v>2002-01</c:v>
                </c:pt>
                <c:pt idx="70">
                  <c:v>2002-02</c:v>
                </c:pt>
                <c:pt idx="71">
                  <c:v>2002-03</c:v>
                </c:pt>
                <c:pt idx="72">
                  <c:v>2002-04</c:v>
                </c:pt>
                <c:pt idx="73">
                  <c:v>2002-05</c:v>
                </c:pt>
                <c:pt idx="74">
                  <c:v>2002-06</c:v>
                </c:pt>
                <c:pt idx="75">
                  <c:v>2002-07</c:v>
                </c:pt>
                <c:pt idx="76">
                  <c:v>2002-08</c:v>
                </c:pt>
                <c:pt idx="77">
                  <c:v>2002-09</c:v>
                </c:pt>
                <c:pt idx="78">
                  <c:v>2002-10</c:v>
                </c:pt>
                <c:pt idx="79">
                  <c:v>2002-11</c:v>
                </c:pt>
                <c:pt idx="80">
                  <c:v>2002-12</c:v>
                </c:pt>
                <c:pt idx="81">
                  <c:v>2003-01</c:v>
                </c:pt>
                <c:pt idx="82">
                  <c:v>2003-02</c:v>
                </c:pt>
                <c:pt idx="83">
                  <c:v>2003-03</c:v>
                </c:pt>
                <c:pt idx="84">
                  <c:v>2003-04</c:v>
                </c:pt>
                <c:pt idx="85">
                  <c:v>2003-05</c:v>
                </c:pt>
                <c:pt idx="86">
                  <c:v>2003-06</c:v>
                </c:pt>
                <c:pt idx="87">
                  <c:v>2003-07</c:v>
                </c:pt>
                <c:pt idx="88">
                  <c:v>2003-08</c:v>
                </c:pt>
                <c:pt idx="89">
                  <c:v>2003-09</c:v>
                </c:pt>
                <c:pt idx="90">
                  <c:v>2003-10</c:v>
                </c:pt>
                <c:pt idx="91">
                  <c:v>2003-11</c:v>
                </c:pt>
                <c:pt idx="92">
                  <c:v>2003-12</c:v>
                </c:pt>
                <c:pt idx="93">
                  <c:v>2004-01</c:v>
                </c:pt>
                <c:pt idx="94">
                  <c:v>2004-02</c:v>
                </c:pt>
                <c:pt idx="95">
                  <c:v>2004-03</c:v>
                </c:pt>
                <c:pt idx="96">
                  <c:v>2004-04</c:v>
                </c:pt>
                <c:pt idx="97">
                  <c:v>2004-05</c:v>
                </c:pt>
                <c:pt idx="98">
                  <c:v>2004-06</c:v>
                </c:pt>
                <c:pt idx="99">
                  <c:v>2004-07</c:v>
                </c:pt>
                <c:pt idx="100">
                  <c:v>2004-08</c:v>
                </c:pt>
                <c:pt idx="101">
                  <c:v>2004-09</c:v>
                </c:pt>
                <c:pt idx="102">
                  <c:v>2004-10</c:v>
                </c:pt>
                <c:pt idx="103">
                  <c:v>2004-11</c:v>
                </c:pt>
                <c:pt idx="104">
                  <c:v>2004-12</c:v>
                </c:pt>
                <c:pt idx="105">
                  <c:v>2005-01</c:v>
                </c:pt>
                <c:pt idx="106">
                  <c:v>2005-02</c:v>
                </c:pt>
                <c:pt idx="107">
                  <c:v>2005-03</c:v>
                </c:pt>
                <c:pt idx="108">
                  <c:v>2005-04</c:v>
                </c:pt>
                <c:pt idx="109">
                  <c:v>2005-05</c:v>
                </c:pt>
                <c:pt idx="110">
                  <c:v>2005-06</c:v>
                </c:pt>
                <c:pt idx="111">
                  <c:v>2005-07</c:v>
                </c:pt>
                <c:pt idx="112">
                  <c:v>2005-08</c:v>
                </c:pt>
                <c:pt idx="113">
                  <c:v>2005-09</c:v>
                </c:pt>
                <c:pt idx="114">
                  <c:v>2005-10</c:v>
                </c:pt>
                <c:pt idx="115">
                  <c:v>2005-11</c:v>
                </c:pt>
                <c:pt idx="116">
                  <c:v>2005-12</c:v>
                </c:pt>
                <c:pt idx="117">
                  <c:v>2006-01</c:v>
                </c:pt>
                <c:pt idx="118">
                  <c:v>2006-02</c:v>
                </c:pt>
                <c:pt idx="119">
                  <c:v>2006-03</c:v>
                </c:pt>
                <c:pt idx="120">
                  <c:v>2006-04</c:v>
                </c:pt>
                <c:pt idx="121">
                  <c:v>2006-05</c:v>
                </c:pt>
                <c:pt idx="122">
                  <c:v>2006-06</c:v>
                </c:pt>
                <c:pt idx="123">
                  <c:v>2006-07</c:v>
                </c:pt>
                <c:pt idx="124">
                  <c:v>2006-08</c:v>
                </c:pt>
                <c:pt idx="125">
                  <c:v>2006-09</c:v>
                </c:pt>
                <c:pt idx="126">
                  <c:v>2006-10</c:v>
                </c:pt>
                <c:pt idx="127">
                  <c:v>2006-11</c:v>
                </c:pt>
                <c:pt idx="128">
                  <c:v>2006-12</c:v>
                </c:pt>
                <c:pt idx="129">
                  <c:v>2007-01</c:v>
                </c:pt>
                <c:pt idx="130">
                  <c:v>2007-02</c:v>
                </c:pt>
                <c:pt idx="131">
                  <c:v>2007-03</c:v>
                </c:pt>
                <c:pt idx="132">
                  <c:v>2007-04</c:v>
                </c:pt>
                <c:pt idx="133">
                  <c:v>2007-05</c:v>
                </c:pt>
                <c:pt idx="134">
                  <c:v>2007-06</c:v>
                </c:pt>
                <c:pt idx="135">
                  <c:v>2007-07</c:v>
                </c:pt>
                <c:pt idx="136">
                  <c:v>2007-08</c:v>
                </c:pt>
                <c:pt idx="137">
                  <c:v>2007-09</c:v>
                </c:pt>
                <c:pt idx="138">
                  <c:v>2007-10</c:v>
                </c:pt>
                <c:pt idx="139">
                  <c:v>2007-11</c:v>
                </c:pt>
                <c:pt idx="140">
                  <c:v>2007-12</c:v>
                </c:pt>
                <c:pt idx="141">
                  <c:v>2008-01</c:v>
                </c:pt>
                <c:pt idx="142">
                  <c:v>2008-02</c:v>
                </c:pt>
                <c:pt idx="143">
                  <c:v>2008-03</c:v>
                </c:pt>
                <c:pt idx="144">
                  <c:v>2008-04</c:v>
                </c:pt>
                <c:pt idx="145">
                  <c:v>2008-05</c:v>
                </c:pt>
                <c:pt idx="146">
                  <c:v>2008-06</c:v>
                </c:pt>
                <c:pt idx="147">
                  <c:v>2008-07</c:v>
                </c:pt>
                <c:pt idx="148">
                  <c:v>2008-08</c:v>
                </c:pt>
                <c:pt idx="149">
                  <c:v>2008-09</c:v>
                </c:pt>
                <c:pt idx="150">
                  <c:v>2008-10</c:v>
                </c:pt>
                <c:pt idx="151">
                  <c:v>2008-11</c:v>
                </c:pt>
                <c:pt idx="152">
                  <c:v>2008-12</c:v>
                </c:pt>
                <c:pt idx="153">
                  <c:v>2009-01</c:v>
                </c:pt>
                <c:pt idx="154">
                  <c:v>2009-02</c:v>
                </c:pt>
                <c:pt idx="155">
                  <c:v>2009-03</c:v>
                </c:pt>
                <c:pt idx="156">
                  <c:v>2009-04</c:v>
                </c:pt>
                <c:pt idx="157">
                  <c:v>2009-05</c:v>
                </c:pt>
                <c:pt idx="158">
                  <c:v>2009-06</c:v>
                </c:pt>
                <c:pt idx="159">
                  <c:v>2009-07</c:v>
                </c:pt>
                <c:pt idx="160">
                  <c:v>2009-08</c:v>
                </c:pt>
                <c:pt idx="161">
                  <c:v>2009-09</c:v>
                </c:pt>
                <c:pt idx="162">
                  <c:v>2009-10</c:v>
                </c:pt>
                <c:pt idx="163">
                  <c:v>2009-11</c:v>
                </c:pt>
                <c:pt idx="164">
                  <c:v>2009-12</c:v>
                </c:pt>
                <c:pt idx="165">
                  <c:v>2010-01</c:v>
                </c:pt>
                <c:pt idx="166">
                  <c:v>2010-02</c:v>
                </c:pt>
                <c:pt idx="167">
                  <c:v>2010-03</c:v>
                </c:pt>
                <c:pt idx="168">
                  <c:v>2010-04</c:v>
                </c:pt>
                <c:pt idx="169">
                  <c:v>2010-05</c:v>
                </c:pt>
                <c:pt idx="170">
                  <c:v>2010-06</c:v>
                </c:pt>
                <c:pt idx="171">
                  <c:v>2010-07</c:v>
                </c:pt>
                <c:pt idx="172">
                  <c:v>2010-08</c:v>
                </c:pt>
                <c:pt idx="173">
                  <c:v>2010-09</c:v>
                </c:pt>
                <c:pt idx="174">
                  <c:v>2010-10</c:v>
                </c:pt>
                <c:pt idx="175">
                  <c:v>2010-11</c:v>
                </c:pt>
                <c:pt idx="176">
                  <c:v>2010-12</c:v>
                </c:pt>
                <c:pt idx="177">
                  <c:v>2011-01</c:v>
                </c:pt>
                <c:pt idx="178">
                  <c:v>2011-02</c:v>
                </c:pt>
                <c:pt idx="179">
                  <c:v>2011-03</c:v>
                </c:pt>
                <c:pt idx="180">
                  <c:v>2011-04</c:v>
                </c:pt>
                <c:pt idx="181">
                  <c:v>2011-05</c:v>
                </c:pt>
                <c:pt idx="182">
                  <c:v>2011-06</c:v>
                </c:pt>
                <c:pt idx="183">
                  <c:v>2011-07</c:v>
                </c:pt>
                <c:pt idx="184">
                  <c:v>2011-08</c:v>
                </c:pt>
                <c:pt idx="185">
                  <c:v>2011-09</c:v>
                </c:pt>
                <c:pt idx="186">
                  <c:v>2011-10</c:v>
                </c:pt>
                <c:pt idx="187">
                  <c:v>2011-11</c:v>
                </c:pt>
                <c:pt idx="188">
                  <c:v>2011-12</c:v>
                </c:pt>
                <c:pt idx="189">
                  <c:v>2012-01</c:v>
                </c:pt>
                <c:pt idx="190">
                  <c:v>2012-02</c:v>
                </c:pt>
                <c:pt idx="191">
                  <c:v>2012-03</c:v>
                </c:pt>
                <c:pt idx="192">
                  <c:v>2012-04</c:v>
                </c:pt>
                <c:pt idx="193">
                  <c:v>2012-05</c:v>
                </c:pt>
                <c:pt idx="194">
                  <c:v>2012-06</c:v>
                </c:pt>
                <c:pt idx="195">
                  <c:v>2012-07</c:v>
                </c:pt>
                <c:pt idx="196">
                  <c:v>2012-08</c:v>
                </c:pt>
                <c:pt idx="197">
                  <c:v>2012-09</c:v>
                </c:pt>
                <c:pt idx="198">
                  <c:v>2012-10</c:v>
                </c:pt>
                <c:pt idx="199">
                  <c:v>2012-11</c:v>
                </c:pt>
                <c:pt idx="200">
                  <c:v>2012-12</c:v>
                </c:pt>
                <c:pt idx="201">
                  <c:v>2013-01</c:v>
                </c:pt>
                <c:pt idx="202">
                  <c:v>2013-02</c:v>
                </c:pt>
                <c:pt idx="203">
                  <c:v>2013-03</c:v>
                </c:pt>
                <c:pt idx="204">
                  <c:v>2013-04</c:v>
                </c:pt>
                <c:pt idx="205">
                  <c:v>2013-05</c:v>
                </c:pt>
                <c:pt idx="206">
                  <c:v>2013-06</c:v>
                </c:pt>
                <c:pt idx="207">
                  <c:v>2013-07</c:v>
                </c:pt>
                <c:pt idx="208">
                  <c:v>2013-08</c:v>
                </c:pt>
                <c:pt idx="209">
                  <c:v>2013-09</c:v>
                </c:pt>
                <c:pt idx="210">
                  <c:v>2013-10</c:v>
                </c:pt>
                <c:pt idx="211">
                  <c:v>2013-11</c:v>
                </c:pt>
                <c:pt idx="212">
                  <c:v>2013-12</c:v>
                </c:pt>
                <c:pt idx="213">
                  <c:v>2014-01</c:v>
                </c:pt>
                <c:pt idx="214">
                  <c:v>2014-02</c:v>
                </c:pt>
                <c:pt idx="215">
                  <c:v>2014-03</c:v>
                </c:pt>
                <c:pt idx="216">
                  <c:v>2014-04</c:v>
                </c:pt>
                <c:pt idx="217">
                  <c:v>2014-05</c:v>
                </c:pt>
                <c:pt idx="218">
                  <c:v>2014-06</c:v>
                </c:pt>
                <c:pt idx="219">
                  <c:v>2014-07</c:v>
                </c:pt>
                <c:pt idx="220">
                  <c:v>2014-08</c:v>
                </c:pt>
                <c:pt idx="221">
                  <c:v>2014-09</c:v>
                </c:pt>
                <c:pt idx="222">
                  <c:v>2014-10</c:v>
                </c:pt>
                <c:pt idx="223">
                  <c:v>2014-11</c:v>
                </c:pt>
                <c:pt idx="224">
                  <c:v>2014-12</c:v>
                </c:pt>
                <c:pt idx="225">
                  <c:v>2015-01</c:v>
                </c:pt>
                <c:pt idx="226">
                  <c:v>2015-02</c:v>
                </c:pt>
                <c:pt idx="227">
                  <c:v>2015-03</c:v>
                </c:pt>
                <c:pt idx="228">
                  <c:v>2015-04</c:v>
                </c:pt>
                <c:pt idx="229">
                  <c:v>2015-05</c:v>
                </c:pt>
                <c:pt idx="230">
                  <c:v>2015-06</c:v>
                </c:pt>
                <c:pt idx="231">
                  <c:v>2015-07</c:v>
                </c:pt>
                <c:pt idx="232">
                  <c:v>2015-08</c:v>
                </c:pt>
                <c:pt idx="233">
                  <c:v>2015-09</c:v>
                </c:pt>
                <c:pt idx="234">
                  <c:v>2015-10</c:v>
                </c:pt>
                <c:pt idx="235">
                  <c:v>2015-11</c:v>
                </c:pt>
                <c:pt idx="236">
                  <c:v>2015-12</c:v>
                </c:pt>
                <c:pt idx="237">
                  <c:v>2016-01</c:v>
                </c:pt>
                <c:pt idx="238">
                  <c:v>2016-02</c:v>
                </c:pt>
                <c:pt idx="239">
                  <c:v>2016-03</c:v>
                </c:pt>
                <c:pt idx="240">
                  <c:v>2016-04</c:v>
                </c:pt>
                <c:pt idx="241">
                  <c:v>2016-05</c:v>
                </c:pt>
                <c:pt idx="242">
                  <c:v>2016-06</c:v>
                </c:pt>
                <c:pt idx="243">
                  <c:v>2016-07</c:v>
                </c:pt>
                <c:pt idx="244">
                  <c:v>2016-08</c:v>
                </c:pt>
                <c:pt idx="245">
                  <c:v>2016-09</c:v>
                </c:pt>
                <c:pt idx="246">
                  <c:v>2016-10</c:v>
                </c:pt>
                <c:pt idx="247">
                  <c:v>2016-11</c:v>
                </c:pt>
                <c:pt idx="248">
                  <c:v>2016-12</c:v>
                </c:pt>
                <c:pt idx="249">
                  <c:v>2017-01</c:v>
                </c:pt>
                <c:pt idx="250">
                  <c:v>2017-02</c:v>
                </c:pt>
                <c:pt idx="251">
                  <c:v>2017-03</c:v>
                </c:pt>
                <c:pt idx="252">
                  <c:v>2017-04</c:v>
                </c:pt>
                <c:pt idx="253">
                  <c:v>2017-05</c:v>
                </c:pt>
                <c:pt idx="254">
                  <c:v>2017-06</c:v>
                </c:pt>
                <c:pt idx="255">
                  <c:v>2017-07</c:v>
                </c:pt>
                <c:pt idx="256">
                  <c:v>2017-08</c:v>
                </c:pt>
                <c:pt idx="257">
                  <c:v>2017-09</c:v>
                </c:pt>
                <c:pt idx="258">
                  <c:v>2017-10</c:v>
                </c:pt>
                <c:pt idx="259">
                  <c:v>2017-11</c:v>
                </c:pt>
                <c:pt idx="260">
                  <c:v>2017-12</c:v>
                </c:pt>
                <c:pt idx="261">
                  <c:v>2018-01</c:v>
                </c:pt>
                <c:pt idx="262">
                  <c:v>2018-02</c:v>
                </c:pt>
              </c:strCache>
            </c:strRef>
          </c:cat>
          <c:val>
            <c:numRef>
              <c:f>Sheet1!$BK$2:$BK$264</c:f>
              <c:numCache>
                <c:formatCode>General</c:formatCode>
                <c:ptCount val="263"/>
                <c:pt idx="0">
                  <c:v>190600.0</c:v>
                </c:pt>
                <c:pt idx="1">
                  <c:v>190300.0</c:v>
                </c:pt>
                <c:pt idx="2">
                  <c:v>189900.0</c:v>
                </c:pt>
                <c:pt idx="3">
                  <c:v>189800.0</c:v>
                </c:pt>
                <c:pt idx="4">
                  <c:v>190000.0</c:v>
                </c:pt>
                <c:pt idx="5">
                  <c:v>190100.0</c:v>
                </c:pt>
                <c:pt idx="6">
                  <c:v>190142.8571428571</c:v>
                </c:pt>
                <c:pt idx="7">
                  <c:v>190200.0</c:v>
                </c:pt>
                <c:pt idx="8">
                  <c:v>190485.7142857143</c:v>
                </c:pt>
                <c:pt idx="9">
                  <c:v>191042.8571428571</c:v>
                </c:pt>
                <c:pt idx="10">
                  <c:v>191828.5714285714</c:v>
                </c:pt>
                <c:pt idx="11">
                  <c:v>192742.8571428571</c:v>
                </c:pt>
                <c:pt idx="12">
                  <c:v>193771.4285714286</c:v>
                </c:pt>
                <c:pt idx="13">
                  <c:v>194942.8571428571</c:v>
                </c:pt>
                <c:pt idx="14">
                  <c:v>196214.2857142857</c:v>
                </c:pt>
                <c:pt idx="15">
                  <c:v>197542.8571428571</c:v>
                </c:pt>
                <c:pt idx="16">
                  <c:v>198942.8571428571</c:v>
                </c:pt>
                <c:pt idx="17">
                  <c:v>200414.2857142857</c:v>
                </c:pt>
                <c:pt idx="18">
                  <c:v>201985.7142857143</c:v>
                </c:pt>
                <c:pt idx="19">
                  <c:v>203757.142857143</c:v>
                </c:pt>
                <c:pt idx="20">
                  <c:v>205742.8571428571</c:v>
                </c:pt>
                <c:pt idx="21">
                  <c:v>207914.2857142857</c:v>
                </c:pt>
                <c:pt idx="22">
                  <c:v>210185.7142857143</c:v>
                </c:pt>
                <c:pt idx="23">
                  <c:v>212471.4285714286</c:v>
                </c:pt>
                <c:pt idx="24">
                  <c:v>214700.0</c:v>
                </c:pt>
                <c:pt idx="25">
                  <c:v>216885.7142857143</c:v>
                </c:pt>
                <c:pt idx="26">
                  <c:v>218957.142857143</c:v>
                </c:pt>
                <c:pt idx="27">
                  <c:v>220842.8571428571</c:v>
                </c:pt>
                <c:pt idx="28">
                  <c:v>222571.4285714286</c:v>
                </c:pt>
                <c:pt idx="29">
                  <c:v>224228.5714285714</c:v>
                </c:pt>
                <c:pt idx="30">
                  <c:v>225842.8571428571</c:v>
                </c:pt>
                <c:pt idx="31">
                  <c:v>227442.8571428571</c:v>
                </c:pt>
                <c:pt idx="32">
                  <c:v>229042.8571428571</c:v>
                </c:pt>
                <c:pt idx="33">
                  <c:v>230700.0</c:v>
                </c:pt>
                <c:pt idx="34">
                  <c:v>232442.8571428571</c:v>
                </c:pt>
                <c:pt idx="35">
                  <c:v>234185.7142857143</c:v>
                </c:pt>
                <c:pt idx="36">
                  <c:v>235914.2857142857</c:v>
                </c:pt>
                <c:pt idx="37">
                  <c:v>237785.7142857143</c:v>
                </c:pt>
                <c:pt idx="38">
                  <c:v>240071.4285714286</c:v>
                </c:pt>
                <c:pt idx="39">
                  <c:v>242971.4285714286</c:v>
                </c:pt>
                <c:pt idx="40">
                  <c:v>246457.142857143</c:v>
                </c:pt>
                <c:pt idx="41">
                  <c:v>250442.8571428571</c:v>
                </c:pt>
                <c:pt idx="42">
                  <c:v>254914.2857142857</c:v>
                </c:pt>
                <c:pt idx="43">
                  <c:v>259857.142857143</c:v>
                </c:pt>
                <c:pt idx="44">
                  <c:v>265185.7142857143</c:v>
                </c:pt>
                <c:pt idx="45">
                  <c:v>270785.7142857143</c:v>
                </c:pt>
                <c:pt idx="46">
                  <c:v>276571.4285714286</c:v>
                </c:pt>
                <c:pt idx="47">
                  <c:v>282614.2857142856</c:v>
                </c:pt>
                <c:pt idx="48">
                  <c:v>289071.4285714286</c:v>
                </c:pt>
                <c:pt idx="49">
                  <c:v>295985.7142857143</c:v>
                </c:pt>
                <c:pt idx="50">
                  <c:v>303242.8571428572</c:v>
                </c:pt>
                <c:pt idx="51">
                  <c:v>310714.2857142856</c:v>
                </c:pt>
                <c:pt idx="52">
                  <c:v>318157.1428571425</c:v>
                </c:pt>
                <c:pt idx="53">
                  <c:v>325385.7142857143</c:v>
                </c:pt>
                <c:pt idx="54">
                  <c:v>332385.7142857143</c:v>
                </c:pt>
                <c:pt idx="55">
                  <c:v>339100.0</c:v>
                </c:pt>
                <c:pt idx="56">
                  <c:v>345485.7142857143</c:v>
                </c:pt>
                <c:pt idx="57">
                  <c:v>351557.1428571425</c:v>
                </c:pt>
                <c:pt idx="58">
                  <c:v>357271.4285714286</c:v>
                </c:pt>
                <c:pt idx="59">
                  <c:v>362700.0</c:v>
                </c:pt>
                <c:pt idx="60">
                  <c:v>367714.2857142856</c:v>
                </c:pt>
                <c:pt idx="61">
                  <c:v>371900.0</c:v>
                </c:pt>
                <c:pt idx="62">
                  <c:v>374928.5714285714</c:v>
                </c:pt>
                <c:pt idx="63">
                  <c:v>376785.7142857143</c:v>
                </c:pt>
                <c:pt idx="64">
                  <c:v>377685.7142857143</c:v>
                </c:pt>
                <c:pt idx="65">
                  <c:v>377957.1428571425</c:v>
                </c:pt>
                <c:pt idx="66">
                  <c:v>377728.5714285714</c:v>
                </c:pt>
                <c:pt idx="67">
                  <c:v>377042.8571428572</c:v>
                </c:pt>
                <c:pt idx="68">
                  <c:v>376100.0</c:v>
                </c:pt>
                <c:pt idx="69">
                  <c:v>375271.4285714286</c:v>
                </c:pt>
                <c:pt idx="70">
                  <c:v>374828.5714285714</c:v>
                </c:pt>
                <c:pt idx="71">
                  <c:v>374814.2857142856</c:v>
                </c:pt>
                <c:pt idx="72">
                  <c:v>375228.5714285714</c:v>
                </c:pt>
                <c:pt idx="73">
                  <c:v>376314.2857142856</c:v>
                </c:pt>
                <c:pt idx="74">
                  <c:v>378300.0</c:v>
                </c:pt>
                <c:pt idx="75">
                  <c:v>381214.2857142856</c:v>
                </c:pt>
                <c:pt idx="76">
                  <c:v>384885.7142857143</c:v>
                </c:pt>
                <c:pt idx="77">
                  <c:v>389085.7142857143</c:v>
                </c:pt>
                <c:pt idx="78">
                  <c:v>393600.0</c:v>
                </c:pt>
                <c:pt idx="79">
                  <c:v>398185.7142857143</c:v>
                </c:pt>
                <c:pt idx="80">
                  <c:v>402442.8571428572</c:v>
                </c:pt>
                <c:pt idx="81">
                  <c:v>406200.0</c:v>
                </c:pt>
                <c:pt idx="82">
                  <c:v>409500.0</c:v>
                </c:pt>
                <c:pt idx="83">
                  <c:v>412428.5714285714</c:v>
                </c:pt>
                <c:pt idx="84">
                  <c:v>415014.2857142856</c:v>
                </c:pt>
                <c:pt idx="85">
                  <c:v>417242.8571428572</c:v>
                </c:pt>
                <c:pt idx="86">
                  <c:v>419157.1428571425</c:v>
                </c:pt>
                <c:pt idx="87">
                  <c:v>420942.8571428572</c:v>
                </c:pt>
                <c:pt idx="88">
                  <c:v>422785.7142857143</c:v>
                </c:pt>
                <c:pt idx="89">
                  <c:v>424814.2857142856</c:v>
                </c:pt>
                <c:pt idx="90">
                  <c:v>427185.7142857143</c:v>
                </c:pt>
                <c:pt idx="91">
                  <c:v>430042.8571428572</c:v>
                </c:pt>
                <c:pt idx="92">
                  <c:v>433514.2857142856</c:v>
                </c:pt>
                <c:pt idx="93">
                  <c:v>437571.4285714286</c:v>
                </c:pt>
                <c:pt idx="94">
                  <c:v>442214.2857142856</c:v>
                </c:pt>
                <c:pt idx="95">
                  <c:v>447500.0</c:v>
                </c:pt>
                <c:pt idx="96">
                  <c:v>453500.0</c:v>
                </c:pt>
                <c:pt idx="97">
                  <c:v>460185.7142857143</c:v>
                </c:pt>
                <c:pt idx="98">
                  <c:v>467471.4285714286</c:v>
                </c:pt>
                <c:pt idx="99">
                  <c:v>475257.1428571425</c:v>
                </c:pt>
                <c:pt idx="100">
                  <c:v>483514.2857142856</c:v>
                </c:pt>
                <c:pt idx="101">
                  <c:v>492114.2857142856</c:v>
                </c:pt>
                <c:pt idx="102">
                  <c:v>500871.4285714286</c:v>
                </c:pt>
                <c:pt idx="103">
                  <c:v>509728.5714285714</c:v>
                </c:pt>
                <c:pt idx="104">
                  <c:v>518728.5714285714</c:v>
                </c:pt>
                <c:pt idx="105">
                  <c:v>527914.2857142854</c:v>
                </c:pt>
                <c:pt idx="106">
                  <c:v>537228.5714285715</c:v>
                </c:pt>
                <c:pt idx="107">
                  <c:v>546642.8571428572</c:v>
                </c:pt>
                <c:pt idx="108">
                  <c:v>556100.0</c:v>
                </c:pt>
                <c:pt idx="109">
                  <c:v>565557.142857143</c:v>
                </c:pt>
                <c:pt idx="110">
                  <c:v>574914.2857142854</c:v>
                </c:pt>
                <c:pt idx="111">
                  <c:v>583957.142857143</c:v>
                </c:pt>
                <c:pt idx="112">
                  <c:v>592357.142857143</c:v>
                </c:pt>
                <c:pt idx="113">
                  <c:v>599900.0</c:v>
                </c:pt>
                <c:pt idx="114">
                  <c:v>606428.5714285715</c:v>
                </c:pt>
                <c:pt idx="115">
                  <c:v>611971.4285714285</c:v>
                </c:pt>
                <c:pt idx="116">
                  <c:v>616542.8571428572</c:v>
                </c:pt>
                <c:pt idx="117">
                  <c:v>620157.142857143</c:v>
                </c:pt>
                <c:pt idx="118">
                  <c:v>622914.2857142854</c:v>
                </c:pt>
                <c:pt idx="119">
                  <c:v>624971.4285714285</c:v>
                </c:pt>
                <c:pt idx="120">
                  <c:v>626414.2857142854</c:v>
                </c:pt>
                <c:pt idx="121">
                  <c:v>627400.0</c:v>
                </c:pt>
                <c:pt idx="122">
                  <c:v>627942.8571428572</c:v>
                </c:pt>
                <c:pt idx="123">
                  <c:v>628171.4285714285</c:v>
                </c:pt>
                <c:pt idx="124">
                  <c:v>628200.0</c:v>
                </c:pt>
                <c:pt idx="125">
                  <c:v>627971.4285714285</c:v>
                </c:pt>
                <c:pt idx="126">
                  <c:v>627557.142857143</c:v>
                </c:pt>
                <c:pt idx="127">
                  <c:v>627057.142857143</c:v>
                </c:pt>
                <c:pt idx="128">
                  <c:v>626514.2857142854</c:v>
                </c:pt>
                <c:pt idx="129">
                  <c:v>626157.142857143</c:v>
                </c:pt>
                <c:pt idx="130">
                  <c:v>626157.142857143</c:v>
                </c:pt>
                <c:pt idx="131">
                  <c:v>626257.142857143</c:v>
                </c:pt>
                <c:pt idx="132">
                  <c:v>626157.142857143</c:v>
                </c:pt>
                <c:pt idx="133">
                  <c:v>625671.4285714285</c:v>
                </c:pt>
                <c:pt idx="134">
                  <c:v>624885.7142857143</c:v>
                </c:pt>
                <c:pt idx="135">
                  <c:v>623657.142857143</c:v>
                </c:pt>
                <c:pt idx="136">
                  <c:v>621685.7142857143</c:v>
                </c:pt>
                <c:pt idx="137">
                  <c:v>618600.0</c:v>
                </c:pt>
                <c:pt idx="138">
                  <c:v>614542.8571428572</c:v>
                </c:pt>
                <c:pt idx="139">
                  <c:v>609771.4285714285</c:v>
                </c:pt>
                <c:pt idx="140">
                  <c:v>604357.142857143</c:v>
                </c:pt>
                <c:pt idx="141">
                  <c:v>598000.0</c:v>
                </c:pt>
                <c:pt idx="142">
                  <c:v>590700.0</c:v>
                </c:pt>
                <c:pt idx="143">
                  <c:v>582514.2857142854</c:v>
                </c:pt>
                <c:pt idx="144">
                  <c:v>573628.5714285715</c:v>
                </c:pt>
                <c:pt idx="145">
                  <c:v>564042.8571428572</c:v>
                </c:pt>
                <c:pt idx="146">
                  <c:v>553842.8571428572</c:v>
                </c:pt>
                <c:pt idx="147">
                  <c:v>543385.7142857143</c:v>
                </c:pt>
                <c:pt idx="148">
                  <c:v>533342.8571428572</c:v>
                </c:pt>
                <c:pt idx="149">
                  <c:v>524114.2857142856</c:v>
                </c:pt>
                <c:pt idx="150">
                  <c:v>515785.7142857143</c:v>
                </c:pt>
                <c:pt idx="151">
                  <c:v>508314.2857142856</c:v>
                </c:pt>
                <c:pt idx="152">
                  <c:v>501728.5714285714</c:v>
                </c:pt>
                <c:pt idx="153">
                  <c:v>496057.1428571425</c:v>
                </c:pt>
                <c:pt idx="154">
                  <c:v>491142.8571428572</c:v>
                </c:pt>
                <c:pt idx="155">
                  <c:v>486514.2857142856</c:v>
                </c:pt>
                <c:pt idx="156">
                  <c:v>481614.2857142856</c:v>
                </c:pt>
                <c:pt idx="157">
                  <c:v>476285.7142857143</c:v>
                </c:pt>
                <c:pt idx="158">
                  <c:v>470728.5714285714</c:v>
                </c:pt>
                <c:pt idx="159">
                  <c:v>465285.7142857143</c:v>
                </c:pt>
                <c:pt idx="160">
                  <c:v>460128.5714285714</c:v>
                </c:pt>
                <c:pt idx="161">
                  <c:v>455300.0</c:v>
                </c:pt>
                <c:pt idx="162">
                  <c:v>450985.7142857143</c:v>
                </c:pt>
                <c:pt idx="163">
                  <c:v>447400.0</c:v>
                </c:pt>
                <c:pt idx="164">
                  <c:v>445085.7142857143</c:v>
                </c:pt>
                <c:pt idx="165">
                  <c:v>444171.4285714286</c:v>
                </c:pt>
                <c:pt idx="166">
                  <c:v>444042.8571428572</c:v>
                </c:pt>
                <c:pt idx="167">
                  <c:v>444071.4285714286</c:v>
                </c:pt>
                <c:pt idx="168">
                  <c:v>444428.5714285714</c:v>
                </c:pt>
                <c:pt idx="169">
                  <c:v>445242.8571428572</c:v>
                </c:pt>
                <c:pt idx="170">
                  <c:v>446557.1428571425</c:v>
                </c:pt>
                <c:pt idx="171">
                  <c:v>447557.1428571425</c:v>
                </c:pt>
                <c:pt idx="172">
                  <c:v>447657.1428571425</c:v>
                </c:pt>
                <c:pt idx="173">
                  <c:v>447100.0</c:v>
                </c:pt>
                <c:pt idx="174">
                  <c:v>446400.0</c:v>
                </c:pt>
                <c:pt idx="175">
                  <c:v>445357.1428571425</c:v>
                </c:pt>
                <c:pt idx="176">
                  <c:v>443200.0</c:v>
                </c:pt>
                <c:pt idx="177">
                  <c:v>439885.7142857143</c:v>
                </c:pt>
                <c:pt idx="178">
                  <c:v>436214.2857142856</c:v>
                </c:pt>
                <c:pt idx="179">
                  <c:v>432614.2857142856</c:v>
                </c:pt>
                <c:pt idx="180">
                  <c:v>428785.7142857143</c:v>
                </c:pt>
                <c:pt idx="181">
                  <c:v>424771.4285714286</c:v>
                </c:pt>
                <c:pt idx="182">
                  <c:v>420700.0</c:v>
                </c:pt>
                <c:pt idx="183">
                  <c:v>417328.5714285714</c:v>
                </c:pt>
                <c:pt idx="184">
                  <c:v>414742.8571428572</c:v>
                </c:pt>
                <c:pt idx="185">
                  <c:v>412371.4285714286</c:v>
                </c:pt>
                <c:pt idx="186">
                  <c:v>409971.4285714286</c:v>
                </c:pt>
                <c:pt idx="187">
                  <c:v>408042.8571428572</c:v>
                </c:pt>
                <c:pt idx="188">
                  <c:v>406757.1428571425</c:v>
                </c:pt>
                <c:pt idx="189">
                  <c:v>405800.0</c:v>
                </c:pt>
                <c:pt idx="190">
                  <c:v>404728.5714285714</c:v>
                </c:pt>
                <c:pt idx="191">
                  <c:v>403800.0</c:v>
                </c:pt>
                <c:pt idx="192">
                  <c:v>403614.2857142856</c:v>
                </c:pt>
                <c:pt idx="193">
                  <c:v>404442.8571428572</c:v>
                </c:pt>
                <c:pt idx="194">
                  <c:v>406128.5714285714</c:v>
                </c:pt>
                <c:pt idx="195">
                  <c:v>408442.8571428572</c:v>
                </c:pt>
                <c:pt idx="196">
                  <c:v>411642.8571428572</c:v>
                </c:pt>
                <c:pt idx="197">
                  <c:v>416171.4285714286</c:v>
                </c:pt>
                <c:pt idx="198">
                  <c:v>421928.5714285714</c:v>
                </c:pt>
                <c:pt idx="199">
                  <c:v>428585.7142857143</c:v>
                </c:pt>
                <c:pt idx="200">
                  <c:v>435828.5714285714</c:v>
                </c:pt>
                <c:pt idx="201">
                  <c:v>443328.5714285714</c:v>
                </c:pt>
                <c:pt idx="202">
                  <c:v>450957.1428571425</c:v>
                </c:pt>
                <c:pt idx="203">
                  <c:v>459242.8571428572</c:v>
                </c:pt>
                <c:pt idx="204">
                  <c:v>468742.8571428572</c:v>
                </c:pt>
                <c:pt idx="205">
                  <c:v>479285.7142857143</c:v>
                </c:pt>
                <c:pt idx="206">
                  <c:v>490328.5714285714</c:v>
                </c:pt>
                <c:pt idx="207">
                  <c:v>501500.0</c:v>
                </c:pt>
                <c:pt idx="208">
                  <c:v>512528.5714285714</c:v>
                </c:pt>
                <c:pt idx="209">
                  <c:v>523085.7142857143</c:v>
                </c:pt>
                <c:pt idx="210">
                  <c:v>532514.2857142854</c:v>
                </c:pt>
                <c:pt idx="211">
                  <c:v>540185.7142857143</c:v>
                </c:pt>
                <c:pt idx="212">
                  <c:v>546214.2857142854</c:v>
                </c:pt>
                <c:pt idx="213">
                  <c:v>551142.8571428572</c:v>
                </c:pt>
                <c:pt idx="214">
                  <c:v>555514.2857142854</c:v>
                </c:pt>
                <c:pt idx="215">
                  <c:v>559885.7142857143</c:v>
                </c:pt>
                <c:pt idx="216">
                  <c:v>564571.4285714285</c:v>
                </c:pt>
                <c:pt idx="217">
                  <c:v>569471.4285714285</c:v>
                </c:pt>
                <c:pt idx="218">
                  <c:v>574514.2857142854</c:v>
                </c:pt>
                <c:pt idx="219">
                  <c:v>579742.8571428572</c:v>
                </c:pt>
                <c:pt idx="220">
                  <c:v>585214.2857142854</c:v>
                </c:pt>
                <c:pt idx="221">
                  <c:v>590814.2857142854</c:v>
                </c:pt>
                <c:pt idx="222">
                  <c:v>596385.7142857143</c:v>
                </c:pt>
                <c:pt idx="223">
                  <c:v>601828.5714285715</c:v>
                </c:pt>
                <c:pt idx="224">
                  <c:v>607285.7142857143</c:v>
                </c:pt>
                <c:pt idx="225">
                  <c:v>612914.2857142854</c:v>
                </c:pt>
                <c:pt idx="226">
                  <c:v>619042.8571428572</c:v>
                </c:pt>
                <c:pt idx="227">
                  <c:v>625642.8571428572</c:v>
                </c:pt>
                <c:pt idx="228">
                  <c:v>632585.7142857143</c:v>
                </c:pt>
                <c:pt idx="229">
                  <c:v>640085.7142857143</c:v>
                </c:pt>
                <c:pt idx="230">
                  <c:v>648257.142857143</c:v>
                </c:pt>
                <c:pt idx="231">
                  <c:v>656642.8571428572</c:v>
                </c:pt>
                <c:pt idx="232">
                  <c:v>664842.8571428572</c:v>
                </c:pt>
                <c:pt idx="233">
                  <c:v>672514.2857142854</c:v>
                </c:pt>
                <c:pt idx="234">
                  <c:v>679385.7142857143</c:v>
                </c:pt>
                <c:pt idx="235">
                  <c:v>685428.5714285715</c:v>
                </c:pt>
                <c:pt idx="236">
                  <c:v>690614.2857142854</c:v>
                </c:pt>
                <c:pt idx="237">
                  <c:v>695185.7142857143</c:v>
                </c:pt>
                <c:pt idx="238">
                  <c:v>699571.4285714285</c:v>
                </c:pt>
                <c:pt idx="239">
                  <c:v>703842.8571428572</c:v>
                </c:pt>
                <c:pt idx="240">
                  <c:v>707585.7142857143</c:v>
                </c:pt>
                <c:pt idx="241">
                  <c:v>710814.2857142854</c:v>
                </c:pt>
                <c:pt idx="242">
                  <c:v>713914.2857142854</c:v>
                </c:pt>
                <c:pt idx="243">
                  <c:v>717157.142857143</c:v>
                </c:pt>
                <c:pt idx="244">
                  <c:v>720614.2857142854</c:v>
                </c:pt>
                <c:pt idx="245">
                  <c:v>724314.2857142854</c:v>
                </c:pt>
                <c:pt idx="246">
                  <c:v>728171.4285714285</c:v>
                </c:pt>
                <c:pt idx="247">
                  <c:v>732300.0</c:v>
                </c:pt>
                <c:pt idx="248">
                  <c:v>736957.142857143</c:v>
                </c:pt>
                <c:pt idx="249">
                  <c:v>742385.7142857143</c:v>
                </c:pt>
                <c:pt idx="250">
                  <c:v>748628.5714285715</c:v>
                </c:pt>
                <c:pt idx="251">
                  <c:v>755100.0</c:v>
                </c:pt>
                <c:pt idx="252">
                  <c:v>761271.4285714285</c:v>
                </c:pt>
                <c:pt idx="253">
                  <c:v>767285.7142857143</c:v>
                </c:pt>
                <c:pt idx="254">
                  <c:v>773371.4285714285</c:v>
                </c:pt>
                <c:pt idx="255">
                  <c:v>779314.2857142854</c:v>
                </c:pt>
                <c:pt idx="256">
                  <c:v>784842.8571428572</c:v>
                </c:pt>
                <c:pt idx="257">
                  <c:v>790000.0</c:v>
                </c:pt>
                <c:pt idx="258">
                  <c:v>795314.2857142854</c:v>
                </c:pt>
                <c:pt idx="259">
                  <c:v>801628.5714285715</c:v>
                </c:pt>
                <c:pt idx="260">
                  <c:v>809385.7142857143</c:v>
                </c:pt>
                <c:pt idx="261">
                  <c:v>818257.142857143</c:v>
                </c:pt>
                <c:pt idx="262">
                  <c:v>827471.4285714285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9439-428D-9DAC-FE24FFFFAD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6495288"/>
        <c:axId val="2136491608"/>
      </c:lineChart>
      <c:catAx>
        <c:axId val="2136495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491608"/>
        <c:crosses val="autoZero"/>
        <c:auto val="1"/>
        <c:lblAlgn val="ctr"/>
        <c:lblOffset val="100"/>
        <c:noMultiLvlLbl val="0"/>
      </c:catAx>
      <c:valAx>
        <c:axId val="2136491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495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Marin</c:v>
                </c:pt>
              </c:strCache>
            </c:strRef>
          </c:tx>
          <c:spPr>
            <a:ln w="38100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Sheet1!$A$2:$A$89</c:f>
              <c:strCache>
                <c:ptCount val="88"/>
                <c:pt idx="0">
                  <c:v>2010-11</c:v>
                </c:pt>
                <c:pt idx="1">
                  <c:v>2010-12</c:v>
                </c:pt>
                <c:pt idx="2">
                  <c:v>2011-01</c:v>
                </c:pt>
                <c:pt idx="3">
                  <c:v>2011-02</c:v>
                </c:pt>
                <c:pt idx="4">
                  <c:v>2011-03</c:v>
                </c:pt>
                <c:pt idx="5">
                  <c:v>2011-04</c:v>
                </c:pt>
                <c:pt idx="6">
                  <c:v>2011-05</c:v>
                </c:pt>
                <c:pt idx="7">
                  <c:v>2011-06</c:v>
                </c:pt>
                <c:pt idx="8">
                  <c:v>2011-07</c:v>
                </c:pt>
                <c:pt idx="9">
                  <c:v>2011-08</c:v>
                </c:pt>
                <c:pt idx="10">
                  <c:v>2011-09</c:v>
                </c:pt>
                <c:pt idx="11">
                  <c:v>2011-10</c:v>
                </c:pt>
                <c:pt idx="12">
                  <c:v>2011-11</c:v>
                </c:pt>
                <c:pt idx="13">
                  <c:v>2011-12</c:v>
                </c:pt>
                <c:pt idx="14">
                  <c:v>2012-01</c:v>
                </c:pt>
                <c:pt idx="15">
                  <c:v>2012-02</c:v>
                </c:pt>
                <c:pt idx="16">
                  <c:v>2012-03</c:v>
                </c:pt>
                <c:pt idx="17">
                  <c:v>2012-04</c:v>
                </c:pt>
                <c:pt idx="18">
                  <c:v>2012-05</c:v>
                </c:pt>
                <c:pt idx="19">
                  <c:v>2012-06</c:v>
                </c:pt>
                <c:pt idx="20">
                  <c:v>2012-07</c:v>
                </c:pt>
                <c:pt idx="21">
                  <c:v>2012-08</c:v>
                </c:pt>
                <c:pt idx="22">
                  <c:v>2012-09</c:v>
                </c:pt>
                <c:pt idx="23">
                  <c:v>2012-10</c:v>
                </c:pt>
                <c:pt idx="24">
                  <c:v>2012-11</c:v>
                </c:pt>
                <c:pt idx="25">
                  <c:v>2012-12</c:v>
                </c:pt>
                <c:pt idx="26">
                  <c:v>2013-01</c:v>
                </c:pt>
                <c:pt idx="27">
                  <c:v>2013-02</c:v>
                </c:pt>
                <c:pt idx="28">
                  <c:v>2013-03</c:v>
                </c:pt>
                <c:pt idx="29">
                  <c:v>2013-04</c:v>
                </c:pt>
                <c:pt idx="30">
                  <c:v>2013-05</c:v>
                </c:pt>
                <c:pt idx="31">
                  <c:v>2013-06</c:v>
                </c:pt>
                <c:pt idx="32">
                  <c:v>2013-07</c:v>
                </c:pt>
                <c:pt idx="33">
                  <c:v>2013-08</c:v>
                </c:pt>
                <c:pt idx="34">
                  <c:v>2013-09</c:v>
                </c:pt>
                <c:pt idx="35">
                  <c:v>2013-10</c:v>
                </c:pt>
                <c:pt idx="36">
                  <c:v>2013-11</c:v>
                </c:pt>
                <c:pt idx="37">
                  <c:v>2013-12</c:v>
                </c:pt>
                <c:pt idx="38">
                  <c:v>2014-01</c:v>
                </c:pt>
                <c:pt idx="39">
                  <c:v>2014-02</c:v>
                </c:pt>
                <c:pt idx="40">
                  <c:v>2014-03</c:v>
                </c:pt>
                <c:pt idx="41">
                  <c:v>2014-04</c:v>
                </c:pt>
                <c:pt idx="42">
                  <c:v>2014-05</c:v>
                </c:pt>
                <c:pt idx="43">
                  <c:v>2014-06</c:v>
                </c:pt>
                <c:pt idx="44">
                  <c:v>2014-07</c:v>
                </c:pt>
                <c:pt idx="45">
                  <c:v>2014-08</c:v>
                </c:pt>
                <c:pt idx="46">
                  <c:v>2014-09</c:v>
                </c:pt>
                <c:pt idx="47">
                  <c:v>2014-10</c:v>
                </c:pt>
                <c:pt idx="48">
                  <c:v>2014-11</c:v>
                </c:pt>
                <c:pt idx="49">
                  <c:v>2014-12</c:v>
                </c:pt>
                <c:pt idx="50">
                  <c:v>2015-01</c:v>
                </c:pt>
                <c:pt idx="51">
                  <c:v>2015-02</c:v>
                </c:pt>
                <c:pt idx="52">
                  <c:v>2015-03</c:v>
                </c:pt>
                <c:pt idx="53">
                  <c:v>2015-04</c:v>
                </c:pt>
                <c:pt idx="54">
                  <c:v>2015-05</c:v>
                </c:pt>
                <c:pt idx="55">
                  <c:v>2015-06</c:v>
                </c:pt>
                <c:pt idx="56">
                  <c:v>2015-07</c:v>
                </c:pt>
                <c:pt idx="57">
                  <c:v>2015-08</c:v>
                </c:pt>
                <c:pt idx="58">
                  <c:v>2015-09</c:v>
                </c:pt>
                <c:pt idx="59">
                  <c:v>2015-10</c:v>
                </c:pt>
                <c:pt idx="60">
                  <c:v>2015-11</c:v>
                </c:pt>
                <c:pt idx="61">
                  <c:v>2015-12</c:v>
                </c:pt>
                <c:pt idx="62">
                  <c:v>2016-01</c:v>
                </c:pt>
                <c:pt idx="63">
                  <c:v>2016-02</c:v>
                </c:pt>
                <c:pt idx="64">
                  <c:v>2016-03</c:v>
                </c:pt>
                <c:pt idx="65">
                  <c:v>2016-04</c:v>
                </c:pt>
                <c:pt idx="66">
                  <c:v>2016-05</c:v>
                </c:pt>
                <c:pt idx="67">
                  <c:v>2016-06</c:v>
                </c:pt>
                <c:pt idx="68">
                  <c:v>2016-07</c:v>
                </c:pt>
                <c:pt idx="69">
                  <c:v>2016-08</c:v>
                </c:pt>
                <c:pt idx="70">
                  <c:v>2016-09</c:v>
                </c:pt>
                <c:pt idx="71">
                  <c:v>2016-10</c:v>
                </c:pt>
                <c:pt idx="72">
                  <c:v>2016-11</c:v>
                </c:pt>
                <c:pt idx="73">
                  <c:v>2016-12</c:v>
                </c:pt>
                <c:pt idx="74">
                  <c:v>2017-01</c:v>
                </c:pt>
                <c:pt idx="75">
                  <c:v>2017-02</c:v>
                </c:pt>
                <c:pt idx="76">
                  <c:v>2017-03</c:v>
                </c:pt>
                <c:pt idx="77">
                  <c:v>2017-04</c:v>
                </c:pt>
                <c:pt idx="78">
                  <c:v>2017-05</c:v>
                </c:pt>
                <c:pt idx="79">
                  <c:v>2017-06</c:v>
                </c:pt>
                <c:pt idx="80">
                  <c:v>2017-07</c:v>
                </c:pt>
                <c:pt idx="81">
                  <c:v>2017-08</c:v>
                </c:pt>
                <c:pt idx="82">
                  <c:v>2017-09</c:v>
                </c:pt>
                <c:pt idx="83">
                  <c:v>2017-10</c:v>
                </c:pt>
                <c:pt idx="84">
                  <c:v>2017-11</c:v>
                </c:pt>
                <c:pt idx="85">
                  <c:v>2017-12</c:v>
                </c:pt>
                <c:pt idx="86">
                  <c:v>2018-01</c:v>
                </c:pt>
                <c:pt idx="87">
                  <c:v>2018-02</c:v>
                </c:pt>
              </c:strCache>
            </c:strRef>
          </c:cat>
          <c:val>
            <c:numRef>
              <c:f>Sheet1!$B$2:$B$89</c:f>
              <c:numCache>
                <c:formatCode>General</c:formatCode>
                <c:ptCount val="88"/>
                <c:pt idx="0">
                  <c:v>2761.0</c:v>
                </c:pt>
                <c:pt idx="1">
                  <c:v>2743.0</c:v>
                </c:pt>
                <c:pt idx="2">
                  <c:v>2759.0</c:v>
                </c:pt>
                <c:pt idx="3">
                  <c:v>2806.0</c:v>
                </c:pt>
                <c:pt idx="4">
                  <c:v>2866.0</c:v>
                </c:pt>
                <c:pt idx="5">
                  <c:v>2907.0</c:v>
                </c:pt>
                <c:pt idx="6">
                  <c:v>2922.0</c:v>
                </c:pt>
                <c:pt idx="7">
                  <c:v>2930.0</c:v>
                </c:pt>
                <c:pt idx="8">
                  <c:v>2940.0</c:v>
                </c:pt>
                <c:pt idx="9">
                  <c:v>2950.0</c:v>
                </c:pt>
                <c:pt idx="10">
                  <c:v>2961.0</c:v>
                </c:pt>
                <c:pt idx="11">
                  <c:v>2981.0</c:v>
                </c:pt>
                <c:pt idx="12">
                  <c:v>3006.0</c:v>
                </c:pt>
                <c:pt idx="13">
                  <c:v>3030.0</c:v>
                </c:pt>
                <c:pt idx="14">
                  <c:v>3026.0</c:v>
                </c:pt>
                <c:pt idx="15">
                  <c:v>3016.0</c:v>
                </c:pt>
                <c:pt idx="16">
                  <c:v>3000.0</c:v>
                </c:pt>
                <c:pt idx="17">
                  <c:v>2998.0</c:v>
                </c:pt>
                <c:pt idx="18">
                  <c:v>2997.0</c:v>
                </c:pt>
                <c:pt idx="19">
                  <c:v>3010.0</c:v>
                </c:pt>
                <c:pt idx="20">
                  <c:v>3008.0</c:v>
                </c:pt>
                <c:pt idx="21">
                  <c:v>3028.0</c:v>
                </c:pt>
                <c:pt idx="22">
                  <c:v>3059.0</c:v>
                </c:pt>
                <c:pt idx="23">
                  <c:v>3117.0</c:v>
                </c:pt>
                <c:pt idx="24">
                  <c:v>3170.0</c:v>
                </c:pt>
                <c:pt idx="25">
                  <c:v>3195.0</c:v>
                </c:pt>
                <c:pt idx="26">
                  <c:v>3197.0</c:v>
                </c:pt>
                <c:pt idx="27">
                  <c:v>3189.0</c:v>
                </c:pt>
                <c:pt idx="28">
                  <c:v>3194.0</c:v>
                </c:pt>
                <c:pt idx="29">
                  <c:v>3211.0</c:v>
                </c:pt>
                <c:pt idx="30">
                  <c:v>3241.0</c:v>
                </c:pt>
                <c:pt idx="31">
                  <c:v>3267.0</c:v>
                </c:pt>
                <c:pt idx="32">
                  <c:v>3291.0</c:v>
                </c:pt>
                <c:pt idx="33">
                  <c:v>3285.0</c:v>
                </c:pt>
                <c:pt idx="34">
                  <c:v>3256.0</c:v>
                </c:pt>
                <c:pt idx="35">
                  <c:v>3211.0</c:v>
                </c:pt>
                <c:pt idx="36">
                  <c:v>3190.0</c:v>
                </c:pt>
                <c:pt idx="37">
                  <c:v>3199.0</c:v>
                </c:pt>
                <c:pt idx="38">
                  <c:v>3227.0</c:v>
                </c:pt>
                <c:pt idx="39">
                  <c:v>3270.0</c:v>
                </c:pt>
                <c:pt idx="40">
                  <c:v>3326.0</c:v>
                </c:pt>
                <c:pt idx="41">
                  <c:v>3395.0</c:v>
                </c:pt>
                <c:pt idx="42">
                  <c:v>3467.0</c:v>
                </c:pt>
                <c:pt idx="43">
                  <c:v>3524.0</c:v>
                </c:pt>
                <c:pt idx="44">
                  <c:v>3582.0</c:v>
                </c:pt>
                <c:pt idx="45">
                  <c:v>3645.0</c:v>
                </c:pt>
                <c:pt idx="46">
                  <c:v>3725.0</c:v>
                </c:pt>
                <c:pt idx="47">
                  <c:v>3801.0</c:v>
                </c:pt>
                <c:pt idx="48">
                  <c:v>3873.0</c:v>
                </c:pt>
                <c:pt idx="49">
                  <c:v>3929.0</c:v>
                </c:pt>
                <c:pt idx="50">
                  <c:v>3962.0</c:v>
                </c:pt>
                <c:pt idx="51">
                  <c:v>3979.0</c:v>
                </c:pt>
                <c:pt idx="52">
                  <c:v>3968.0</c:v>
                </c:pt>
                <c:pt idx="53">
                  <c:v>3949.0</c:v>
                </c:pt>
                <c:pt idx="54">
                  <c:v>3921.0</c:v>
                </c:pt>
                <c:pt idx="55">
                  <c:v>3917.0</c:v>
                </c:pt>
                <c:pt idx="56">
                  <c:v>3942.0</c:v>
                </c:pt>
                <c:pt idx="57">
                  <c:v>3982.0</c:v>
                </c:pt>
                <c:pt idx="58">
                  <c:v>4019.0</c:v>
                </c:pt>
                <c:pt idx="59">
                  <c:v>4036.0</c:v>
                </c:pt>
                <c:pt idx="60">
                  <c:v>4046.0</c:v>
                </c:pt>
                <c:pt idx="61">
                  <c:v>4067.0</c:v>
                </c:pt>
                <c:pt idx="62">
                  <c:v>4114.0</c:v>
                </c:pt>
                <c:pt idx="63">
                  <c:v>4137.0</c:v>
                </c:pt>
                <c:pt idx="64">
                  <c:v>4156.0</c:v>
                </c:pt>
                <c:pt idx="65">
                  <c:v>4132.0</c:v>
                </c:pt>
                <c:pt idx="66">
                  <c:v>4125.0</c:v>
                </c:pt>
                <c:pt idx="67">
                  <c:v>4113.0</c:v>
                </c:pt>
                <c:pt idx="68">
                  <c:v>4114.0</c:v>
                </c:pt>
                <c:pt idx="69">
                  <c:v>4119.0</c:v>
                </c:pt>
                <c:pt idx="70">
                  <c:v>4128.0</c:v>
                </c:pt>
                <c:pt idx="71">
                  <c:v>4140.0</c:v>
                </c:pt>
                <c:pt idx="72">
                  <c:v>4151.0</c:v>
                </c:pt>
                <c:pt idx="73">
                  <c:v>4161.0</c:v>
                </c:pt>
                <c:pt idx="74">
                  <c:v>4174.0</c:v>
                </c:pt>
                <c:pt idx="75">
                  <c:v>4195.0</c:v>
                </c:pt>
                <c:pt idx="76">
                  <c:v>4241.0</c:v>
                </c:pt>
                <c:pt idx="77">
                  <c:v>4299.0</c:v>
                </c:pt>
                <c:pt idx="78">
                  <c:v>4351.0</c:v>
                </c:pt>
                <c:pt idx="79">
                  <c:v>4380.0</c:v>
                </c:pt>
                <c:pt idx="80">
                  <c:v>4375.0</c:v>
                </c:pt>
                <c:pt idx="81">
                  <c:v>4351.0</c:v>
                </c:pt>
                <c:pt idx="82">
                  <c:v>4328.0</c:v>
                </c:pt>
                <c:pt idx="83">
                  <c:v>4318.0</c:v>
                </c:pt>
                <c:pt idx="84">
                  <c:v>4319.0</c:v>
                </c:pt>
                <c:pt idx="85">
                  <c:v>4320.0</c:v>
                </c:pt>
                <c:pt idx="86">
                  <c:v>4325.0</c:v>
                </c:pt>
                <c:pt idx="87">
                  <c:v>4344.0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726-4DC2-9626-5DCD1EC8AB7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SF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Sheet1!$A$2:$A$89</c:f>
              <c:strCache>
                <c:ptCount val="88"/>
                <c:pt idx="0">
                  <c:v>2010-11</c:v>
                </c:pt>
                <c:pt idx="1">
                  <c:v>2010-12</c:v>
                </c:pt>
                <c:pt idx="2">
                  <c:v>2011-01</c:v>
                </c:pt>
                <c:pt idx="3">
                  <c:v>2011-02</c:v>
                </c:pt>
                <c:pt idx="4">
                  <c:v>2011-03</c:v>
                </c:pt>
                <c:pt idx="5">
                  <c:v>2011-04</c:v>
                </c:pt>
                <c:pt idx="6">
                  <c:v>2011-05</c:v>
                </c:pt>
                <c:pt idx="7">
                  <c:v>2011-06</c:v>
                </c:pt>
                <c:pt idx="8">
                  <c:v>2011-07</c:v>
                </c:pt>
                <c:pt idx="9">
                  <c:v>2011-08</c:v>
                </c:pt>
                <c:pt idx="10">
                  <c:v>2011-09</c:v>
                </c:pt>
                <c:pt idx="11">
                  <c:v>2011-10</c:v>
                </c:pt>
                <c:pt idx="12">
                  <c:v>2011-11</c:v>
                </c:pt>
                <c:pt idx="13">
                  <c:v>2011-12</c:v>
                </c:pt>
                <c:pt idx="14">
                  <c:v>2012-01</c:v>
                </c:pt>
                <c:pt idx="15">
                  <c:v>2012-02</c:v>
                </c:pt>
                <c:pt idx="16">
                  <c:v>2012-03</c:v>
                </c:pt>
                <c:pt idx="17">
                  <c:v>2012-04</c:v>
                </c:pt>
                <c:pt idx="18">
                  <c:v>2012-05</c:v>
                </c:pt>
                <c:pt idx="19">
                  <c:v>2012-06</c:v>
                </c:pt>
                <c:pt idx="20">
                  <c:v>2012-07</c:v>
                </c:pt>
                <c:pt idx="21">
                  <c:v>2012-08</c:v>
                </c:pt>
                <c:pt idx="22">
                  <c:v>2012-09</c:v>
                </c:pt>
                <c:pt idx="23">
                  <c:v>2012-10</c:v>
                </c:pt>
                <c:pt idx="24">
                  <c:v>2012-11</c:v>
                </c:pt>
                <c:pt idx="25">
                  <c:v>2012-12</c:v>
                </c:pt>
                <c:pt idx="26">
                  <c:v>2013-01</c:v>
                </c:pt>
                <c:pt idx="27">
                  <c:v>2013-02</c:v>
                </c:pt>
                <c:pt idx="28">
                  <c:v>2013-03</c:v>
                </c:pt>
                <c:pt idx="29">
                  <c:v>2013-04</c:v>
                </c:pt>
                <c:pt idx="30">
                  <c:v>2013-05</c:v>
                </c:pt>
                <c:pt idx="31">
                  <c:v>2013-06</c:v>
                </c:pt>
                <c:pt idx="32">
                  <c:v>2013-07</c:v>
                </c:pt>
                <c:pt idx="33">
                  <c:v>2013-08</c:v>
                </c:pt>
                <c:pt idx="34">
                  <c:v>2013-09</c:v>
                </c:pt>
                <c:pt idx="35">
                  <c:v>2013-10</c:v>
                </c:pt>
                <c:pt idx="36">
                  <c:v>2013-11</c:v>
                </c:pt>
                <c:pt idx="37">
                  <c:v>2013-12</c:v>
                </c:pt>
                <c:pt idx="38">
                  <c:v>2014-01</c:v>
                </c:pt>
                <c:pt idx="39">
                  <c:v>2014-02</c:v>
                </c:pt>
                <c:pt idx="40">
                  <c:v>2014-03</c:v>
                </c:pt>
                <c:pt idx="41">
                  <c:v>2014-04</c:v>
                </c:pt>
                <c:pt idx="42">
                  <c:v>2014-05</c:v>
                </c:pt>
                <c:pt idx="43">
                  <c:v>2014-06</c:v>
                </c:pt>
                <c:pt idx="44">
                  <c:v>2014-07</c:v>
                </c:pt>
                <c:pt idx="45">
                  <c:v>2014-08</c:v>
                </c:pt>
                <c:pt idx="46">
                  <c:v>2014-09</c:v>
                </c:pt>
                <c:pt idx="47">
                  <c:v>2014-10</c:v>
                </c:pt>
                <c:pt idx="48">
                  <c:v>2014-11</c:v>
                </c:pt>
                <c:pt idx="49">
                  <c:v>2014-12</c:v>
                </c:pt>
                <c:pt idx="50">
                  <c:v>2015-01</c:v>
                </c:pt>
                <c:pt idx="51">
                  <c:v>2015-02</c:v>
                </c:pt>
                <c:pt idx="52">
                  <c:v>2015-03</c:v>
                </c:pt>
                <c:pt idx="53">
                  <c:v>2015-04</c:v>
                </c:pt>
                <c:pt idx="54">
                  <c:v>2015-05</c:v>
                </c:pt>
                <c:pt idx="55">
                  <c:v>2015-06</c:v>
                </c:pt>
                <c:pt idx="56">
                  <c:v>2015-07</c:v>
                </c:pt>
                <c:pt idx="57">
                  <c:v>2015-08</c:v>
                </c:pt>
                <c:pt idx="58">
                  <c:v>2015-09</c:v>
                </c:pt>
                <c:pt idx="59">
                  <c:v>2015-10</c:v>
                </c:pt>
                <c:pt idx="60">
                  <c:v>2015-11</c:v>
                </c:pt>
                <c:pt idx="61">
                  <c:v>2015-12</c:v>
                </c:pt>
                <c:pt idx="62">
                  <c:v>2016-01</c:v>
                </c:pt>
                <c:pt idx="63">
                  <c:v>2016-02</c:v>
                </c:pt>
                <c:pt idx="64">
                  <c:v>2016-03</c:v>
                </c:pt>
                <c:pt idx="65">
                  <c:v>2016-04</c:v>
                </c:pt>
                <c:pt idx="66">
                  <c:v>2016-05</c:v>
                </c:pt>
                <c:pt idx="67">
                  <c:v>2016-06</c:v>
                </c:pt>
                <c:pt idx="68">
                  <c:v>2016-07</c:v>
                </c:pt>
                <c:pt idx="69">
                  <c:v>2016-08</c:v>
                </c:pt>
                <c:pt idx="70">
                  <c:v>2016-09</c:v>
                </c:pt>
                <c:pt idx="71">
                  <c:v>2016-10</c:v>
                </c:pt>
                <c:pt idx="72">
                  <c:v>2016-11</c:v>
                </c:pt>
                <c:pt idx="73">
                  <c:v>2016-12</c:v>
                </c:pt>
                <c:pt idx="74">
                  <c:v>2017-01</c:v>
                </c:pt>
                <c:pt idx="75">
                  <c:v>2017-02</c:v>
                </c:pt>
                <c:pt idx="76">
                  <c:v>2017-03</c:v>
                </c:pt>
                <c:pt idx="77">
                  <c:v>2017-04</c:v>
                </c:pt>
                <c:pt idx="78">
                  <c:v>2017-05</c:v>
                </c:pt>
                <c:pt idx="79">
                  <c:v>2017-06</c:v>
                </c:pt>
                <c:pt idx="80">
                  <c:v>2017-07</c:v>
                </c:pt>
                <c:pt idx="81">
                  <c:v>2017-08</c:v>
                </c:pt>
                <c:pt idx="82">
                  <c:v>2017-09</c:v>
                </c:pt>
                <c:pt idx="83">
                  <c:v>2017-10</c:v>
                </c:pt>
                <c:pt idx="84">
                  <c:v>2017-11</c:v>
                </c:pt>
                <c:pt idx="85">
                  <c:v>2017-12</c:v>
                </c:pt>
                <c:pt idx="86">
                  <c:v>2018-01</c:v>
                </c:pt>
                <c:pt idx="87">
                  <c:v>2018-02</c:v>
                </c:pt>
              </c:strCache>
            </c:strRef>
          </c:cat>
          <c:val>
            <c:numRef>
              <c:f>Sheet1!$C$2:$C$89</c:f>
              <c:numCache>
                <c:formatCode>General</c:formatCode>
                <c:ptCount val="88"/>
                <c:pt idx="0">
                  <c:v>3189.0</c:v>
                </c:pt>
                <c:pt idx="1">
                  <c:v>3207.0</c:v>
                </c:pt>
                <c:pt idx="2">
                  <c:v>3189.0</c:v>
                </c:pt>
                <c:pt idx="3">
                  <c:v>3130.0</c:v>
                </c:pt>
                <c:pt idx="4">
                  <c:v>3044.0</c:v>
                </c:pt>
                <c:pt idx="5">
                  <c:v>2975.0</c:v>
                </c:pt>
                <c:pt idx="6">
                  <c:v>2920.0</c:v>
                </c:pt>
                <c:pt idx="7">
                  <c:v>2881.0</c:v>
                </c:pt>
                <c:pt idx="8">
                  <c:v>2847.0</c:v>
                </c:pt>
                <c:pt idx="9">
                  <c:v>2845.0</c:v>
                </c:pt>
                <c:pt idx="10">
                  <c:v>2863.0</c:v>
                </c:pt>
                <c:pt idx="11">
                  <c:v>2901.0</c:v>
                </c:pt>
                <c:pt idx="12">
                  <c:v>2935.0</c:v>
                </c:pt>
                <c:pt idx="13">
                  <c:v>2957.0</c:v>
                </c:pt>
                <c:pt idx="14">
                  <c:v>2973.0</c:v>
                </c:pt>
                <c:pt idx="15">
                  <c:v>2985.0</c:v>
                </c:pt>
                <c:pt idx="16">
                  <c:v>3006.0</c:v>
                </c:pt>
                <c:pt idx="17">
                  <c:v>3024.0</c:v>
                </c:pt>
                <c:pt idx="18">
                  <c:v>3044.0</c:v>
                </c:pt>
                <c:pt idx="19">
                  <c:v>3066.0</c:v>
                </c:pt>
                <c:pt idx="20">
                  <c:v>3089.0</c:v>
                </c:pt>
                <c:pt idx="21">
                  <c:v>3102.0</c:v>
                </c:pt>
                <c:pt idx="22">
                  <c:v>3089.0</c:v>
                </c:pt>
                <c:pt idx="23">
                  <c:v>3055.0</c:v>
                </c:pt>
                <c:pt idx="24">
                  <c:v>3020.0</c:v>
                </c:pt>
                <c:pt idx="25">
                  <c:v>3000.0</c:v>
                </c:pt>
                <c:pt idx="26">
                  <c:v>3022.0</c:v>
                </c:pt>
                <c:pt idx="27">
                  <c:v>3076.0</c:v>
                </c:pt>
                <c:pt idx="28">
                  <c:v>3155.0</c:v>
                </c:pt>
                <c:pt idx="29">
                  <c:v>3228.0</c:v>
                </c:pt>
                <c:pt idx="30">
                  <c:v>3284.0</c:v>
                </c:pt>
                <c:pt idx="31">
                  <c:v>3316.0</c:v>
                </c:pt>
                <c:pt idx="32">
                  <c:v>3338.0</c:v>
                </c:pt>
                <c:pt idx="33">
                  <c:v>3355.0</c:v>
                </c:pt>
                <c:pt idx="34">
                  <c:v>3370.0</c:v>
                </c:pt>
                <c:pt idx="35">
                  <c:v>3374.0</c:v>
                </c:pt>
                <c:pt idx="36">
                  <c:v>3390.0</c:v>
                </c:pt>
                <c:pt idx="37">
                  <c:v>3414.0</c:v>
                </c:pt>
                <c:pt idx="38">
                  <c:v>3461.0</c:v>
                </c:pt>
                <c:pt idx="39">
                  <c:v>3510.0</c:v>
                </c:pt>
                <c:pt idx="40">
                  <c:v>3557.0</c:v>
                </c:pt>
                <c:pt idx="41">
                  <c:v>3597.0</c:v>
                </c:pt>
                <c:pt idx="42">
                  <c:v>3644.0</c:v>
                </c:pt>
                <c:pt idx="43">
                  <c:v>3686.0</c:v>
                </c:pt>
                <c:pt idx="44">
                  <c:v>3717.0</c:v>
                </c:pt>
                <c:pt idx="45">
                  <c:v>3746.0</c:v>
                </c:pt>
                <c:pt idx="46">
                  <c:v>3789.0</c:v>
                </c:pt>
                <c:pt idx="47">
                  <c:v>3858.0</c:v>
                </c:pt>
                <c:pt idx="48">
                  <c:v>3934.0</c:v>
                </c:pt>
                <c:pt idx="49">
                  <c:v>4012.0</c:v>
                </c:pt>
                <c:pt idx="50">
                  <c:v>4071.0</c:v>
                </c:pt>
                <c:pt idx="51">
                  <c:v>4129.0</c:v>
                </c:pt>
                <c:pt idx="52">
                  <c:v>4181.0</c:v>
                </c:pt>
                <c:pt idx="53">
                  <c:v>4223.0</c:v>
                </c:pt>
                <c:pt idx="54">
                  <c:v>4260.0</c:v>
                </c:pt>
                <c:pt idx="55">
                  <c:v>4292.0</c:v>
                </c:pt>
                <c:pt idx="56">
                  <c:v>4340.0</c:v>
                </c:pt>
                <c:pt idx="57">
                  <c:v>4386.0</c:v>
                </c:pt>
                <c:pt idx="58">
                  <c:v>4436.0</c:v>
                </c:pt>
                <c:pt idx="59">
                  <c:v>4479.0</c:v>
                </c:pt>
                <c:pt idx="60">
                  <c:v>4511.0</c:v>
                </c:pt>
                <c:pt idx="61">
                  <c:v>4528.0</c:v>
                </c:pt>
                <c:pt idx="62">
                  <c:v>4540.0</c:v>
                </c:pt>
                <c:pt idx="63">
                  <c:v>4543.0</c:v>
                </c:pt>
                <c:pt idx="64">
                  <c:v>4546.0</c:v>
                </c:pt>
                <c:pt idx="65">
                  <c:v>4538.0</c:v>
                </c:pt>
                <c:pt idx="66">
                  <c:v>4531.0</c:v>
                </c:pt>
                <c:pt idx="67">
                  <c:v>4525.0</c:v>
                </c:pt>
                <c:pt idx="68">
                  <c:v>4515.0</c:v>
                </c:pt>
                <c:pt idx="69">
                  <c:v>4499.0</c:v>
                </c:pt>
                <c:pt idx="70">
                  <c:v>4483.0</c:v>
                </c:pt>
                <c:pt idx="71">
                  <c:v>4463.0</c:v>
                </c:pt>
                <c:pt idx="72">
                  <c:v>4445.0</c:v>
                </c:pt>
                <c:pt idx="73">
                  <c:v>4413.0</c:v>
                </c:pt>
                <c:pt idx="74">
                  <c:v>4373.0</c:v>
                </c:pt>
                <c:pt idx="75">
                  <c:v>4336.0</c:v>
                </c:pt>
                <c:pt idx="76">
                  <c:v>4313.0</c:v>
                </c:pt>
                <c:pt idx="77">
                  <c:v>4302.0</c:v>
                </c:pt>
                <c:pt idx="78">
                  <c:v>4295.0</c:v>
                </c:pt>
                <c:pt idx="79">
                  <c:v>4297.0</c:v>
                </c:pt>
                <c:pt idx="80">
                  <c:v>4304.0</c:v>
                </c:pt>
                <c:pt idx="81">
                  <c:v>4311.0</c:v>
                </c:pt>
                <c:pt idx="82">
                  <c:v>4317.0</c:v>
                </c:pt>
                <c:pt idx="83">
                  <c:v>4322.0</c:v>
                </c:pt>
                <c:pt idx="84">
                  <c:v>4325.0</c:v>
                </c:pt>
                <c:pt idx="85">
                  <c:v>4315.0</c:v>
                </c:pt>
                <c:pt idx="86">
                  <c:v>4298.0</c:v>
                </c:pt>
                <c:pt idx="87">
                  <c:v>4285.0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E726-4DC2-9626-5DCD1EC8AB7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Sonoma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Sheet1!$A$2:$A$89</c:f>
              <c:strCache>
                <c:ptCount val="88"/>
                <c:pt idx="0">
                  <c:v>2010-11</c:v>
                </c:pt>
                <c:pt idx="1">
                  <c:v>2010-12</c:v>
                </c:pt>
                <c:pt idx="2">
                  <c:v>2011-01</c:v>
                </c:pt>
                <c:pt idx="3">
                  <c:v>2011-02</c:v>
                </c:pt>
                <c:pt idx="4">
                  <c:v>2011-03</c:v>
                </c:pt>
                <c:pt idx="5">
                  <c:v>2011-04</c:v>
                </c:pt>
                <c:pt idx="6">
                  <c:v>2011-05</c:v>
                </c:pt>
                <c:pt idx="7">
                  <c:v>2011-06</c:v>
                </c:pt>
                <c:pt idx="8">
                  <c:v>2011-07</c:v>
                </c:pt>
                <c:pt idx="9">
                  <c:v>2011-08</c:v>
                </c:pt>
                <c:pt idx="10">
                  <c:v>2011-09</c:v>
                </c:pt>
                <c:pt idx="11">
                  <c:v>2011-10</c:v>
                </c:pt>
                <c:pt idx="12">
                  <c:v>2011-11</c:v>
                </c:pt>
                <c:pt idx="13">
                  <c:v>2011-12</c:v>
                </c:pt>
                <c:pt idx="14">
                  <c:v>2012-01</c:v>
                </c:pt>
                <c:pt idx="15">
                  <c:v>2012-02</c:v>
                </c:pt>
                <c:pt idx="16">
                  <c:v>2012-03</c:v>
                </c:pt>
                <c:pt idx="17">
                  <c:v>2012-04</c:v>
                </c:pt>
                <c:pt idx="18">
                  <c:v>2012-05</c:v>
                </c:pt>
                <c:pt idx="19">
                  <c:v>2012-06</c:v>
                </c:pt>
                <c:pt idx="20">
                  <c:v>2012-07</c:v>
                </c:pt>
                <c:pt idx="21">
                  <c:v>2012-08</c:v>
                </c:pt>
                <c:pt idx="22">
                  <c:v>2012-09</c:v>
                </c:pt>
                <c:pt idx="23">
                  <c:v>2012-10</c:v>
                </c:pt>
                <c:pt idx="24">
                  <c:v>2012-11</c:v>
                </c:pt>
                <c:pt idx="25">
                  <c:v>2012-12</c:v>
                </c:pt>
                <c:pt idx="26">
                  <c:v>2013-01</c:v>
                </c:pt>
                <c:pt idx="27">
                  <c:v>2013-02</c:v>
                </c:pt>
                <c:pt idx="28">
                  <c:v>2013-03</c:v>
                </c:pt>
                <c:pt idx="29">
                  <c:v>2013-04</c:v>
                </c:pt>
                <c:pt idx="30">
                  <c:v>2013-05</c:v>
                </c:pt>
                <c:pt idx="31">
                  <c:v>2013-06</c:v>
                </c:pt>
                <c:pt idx="32">
                  <c:v>2013-07</c:v>
                </c:pt>
                <c:pt idx="33">
                  <c:v>2013-08</c:v>
                </c:pt>
                <c:pt idx="34">
                  <c:v>2013-09</c:v>
                </c:pt>
                <c:pt idx="35">
                  <c:v>2013-10</c:v>
                </c:pt>
                <c:pt idx="36">
                  <c:v>2013-11</c:v>
                </c:pt>
                <c:pt idx="37">
                  <c:v>2013-12</c:v>
                </c:pt>
                <c:pt idx="38">
                  <c:v>2014-01</c:v>
                </c:pt>
                <c:pt idx="39">
                  <c:v>2014-02</c:v>
                </c:pt>
                <c:pt idx="40">
                  <c:v>2014-03</c:v>
                </c:pt>
                <c:pt idx="41">
                  <c:v>2014-04</c:v>
                </c:pt>
                <c:pt idx="42">
                  <c:v>2014-05</c:v>
                </c:pt>
                <c:pt idx="43">
                  <c:v>2014-06</c:v>
                </c:pt>
                <c:pt idx="44">
                  <c:v>2014-07</c:v>
                </c:pt>
                <c:pt idx="45">
                  <c:v>2014-08</c:v>
                </c:pt>
                <c:pt idx="46">
                  <c:v>2014-09</c:v>
                </c:pt>
                <c:pt idx="47">
                  <c:v>2014-10</c:v>
                </c:pt>
                <c:pt idx="48">
                  <c:v>2014-11</c:v>
                </c:pt>
                <c:pt idx="49">
                  <c:v>2014-12</c:v>
                </c:pt>
                <c:pt idx="50">
                  <c:v>2015-01</c:v>
                </c:pt>
                <c:pt idx="51">
                  <c:v>2015-02</c:v>
                </c:pt>
                <c:pt idx="52">
                  <c:v>2015-03</c:v>
                </c:pt>
                <c:pt idx="53">
                  <c:v>2015-04</c:v>
                </c:pt>
                <c:pt idx="54">
                  <c:v>2015-05</c:v>
                </c:pt>
                <c:pt idx="55">
                  <c:v>2015-06</c:v>
                </c:pt>
                <c:pt idx="56">
                  <c:v>2015-07</c:v>
                </c:pt>
                <c:pt idx="57">
                  <c:v>2015-08</c:v>
                </c:pt>
                <c:pt idx="58">
                  <c:v>2015-09</c:v>
                </c:pt>
                <c:pt idx="59">
                  <c:v>2015-10</c:v>
                </c:pt>
                <c:pt idx="60">
                  <c:v>2015-11</c:v>
                </c:pt>
                <c:pt idx="61">
                  <c:v>2015-12</c:v>
                </c:pt>
                <c:pt idx="62">
                  <c:v>2016-01</c:v>
                </c:pt>
                <c:pt idx="63">
                  <c:v>2016-02</c:v>
                </c:pt>
                <c:pt idx="64">
                  <c:v>2016-03</c:v>
                </c:pt>
                <c:pt idx="65">
                  <c:v>2016-04</c:v>
                </c:pt>
                <c:pt idx="66">
                  <c:v>2016-05</c:v>
                </c:pt>
                <c:pt idx="67">
                  <c:v>2016-06</c:v>
                </c:pt>
                <c:pt idx="68">
                  <c:v>2016-07</c:v>
                </c:pt>
                <c:pt idx="69">
                  <c:v>2016-08</c:v>
                </c:pt>
                <c:pt idx="70">
                  <c:v>2016-09</c:v>
                </c:pt>
                <c:pt idx="71">
                  <c:v>2016-10</c:v>
                </c:pt>
                <c:pt idx="72">
                  <c:v>2016-11</c:v>
                </c:pt>
                <c:pt idx="73">
                  <c:v>2016-12</c:v>
                </c:pt>
                <c:pt idx="74">
                  <c:v>2017-01</c:v>
                </c:pt>
                <c:pt idx="75">
                  <c:v>2017-02</c:v>
                </c:pt>
                <c:pt idx="76">
                  <c:v>2017-03</c:v>
                </c:pt>
                <c:pt idx="77">
                  <c:v>2017-04</c:v>
                </c:pt>
                <c:pt idx="78">
                  <c:v>2017-05</c:v>
                </c:pt>
                <c:pt idx="79">
                  <c:v>2017-06</c:v>
                </c:pt>
                <c:pt idx="80">
                  <c:v>2017-07</c:v>
                </c:pt>
                <c:pt idx="81">
                  <c:v>2017-08</c:v>
                </c:pt>
                <c:pt idx="82">
                  <c:v>2017-09</c:v>
                </c:pt>
                <c:pt idx="83">
                  <c:v>2017-10</c:v>
                </c:pt>
                <c:pt idx="84">
                  <c:v>2017-11</c:v>
                </c:pt>
                <c:pt idx="85">
                  <c:v>2017-12</c:v>
                </c:pt>
                <c:pt idx="86">
                  <c:v>2018-01</c:v>
                </c:pt>
                <c:pt idx="87">
                  <c:v>2018-02</c:v>
                </c:pt>
              </c:strCache>
            </c:strRef>
          </c:cat>
          <c:val>
            <c:numRef>
              <c:f>Sheet1!$D$2:$D$89</c:f>
              <c:numCache>
                <c:formatCode>General</c:formatCode>
                <c:ptCount val="88"/>
                <c:pt idx="0">
                  <c:v>1847.0</c:v>
                </c:pt>
                <c:pt idx="1">
                  <c:v>1851.0</c:v>
                </c:pt>
                <c:pt idx="2">
                  <c:v>1831.0</c:v>
                </c:pt>
                <c:pt idx="3">
                  <c:v>1808.0</c:v>
                </c:pt>
                <c:pt idx="4">
                  <c:v>1785.0</c:v>
                </c:pt>
                <c:pt idx="5">
                  <c:v>1773.0</c:v>
                </c:pt>
                <c:pt idx="6">
                  <c:v>1766.0</c:v>
                </c:pt>
                <c:pt idx="7">
                  <c:v>1771.0</c:v>
                </c:pt>
                <c:pt idx="8">
                  <c:v>1776.0</c:v>
                </c:pt>
                <c:pt idx="9">
                  <c:v>1779.0</c:v>
                </c:pt>
                <c:pt idx="10">
                  <c:v>1777.0</c:v>
                </c:pt>
                <c:pt idx="11">
                  <c:v>1771.0</c:v>
                </c:pt>
                <c:pt idx="12">
                  <c:v>1766.0</c:v>
                </c:pt>
                <c:pt idx="13">
                  <c:v>1760.0</c:v>
                </c:pt>
                <c:pt idx="14">
                  <c:v>1757.0</c:v>
                </c:pt>
                <c:pt idx="15">
                  <c:v>1751.0</c:v>
                </c:pt>
                <c:pt idx="16">
                  <c:v>1754.0</c:v>
                </c:pt>
                <c:pt idx="17">
                  <c:v>1754.0</c:v>
                </c:pt>
                <c:pt idx="18">
                  <c:v>1756.0</c:v>
                </c:pt>
                <c:pt idx="19">
                  <c:v>1756.0</c:v>
                </c:pt>
                <c:pt idx="20">
                  <c:v>1756.0</c:v>
                </c:pt>
                <c:pt idx="21">
                  <c:v>1757.0</c:v>
                </c:pt>
                <c:pt idx="22">
                  <c:v>1761.0</c:v>
                </c:pt>
                <c:pt idx="23">
                  <c:v>1769.0</c:v>
                </c:pt>
                <c:pt idx="24">
                  <c:v>1781.0</c:v>
                </c:pt>
                <c:pt idx="25">
                  <c:v>1793.0</c:v>
                </c:pt>
                <c:pt idx="26">
                  <c:v>1812.0</c:v>
                </c:pt>
                <c:pt idx="27">
                  <c:v>1833.0</c:v>
                </c:pt>
                <c:pt idx="28">
                  <c:v>1857.0</c:v>
                </c:pt>
                <c:pt idx="29">
                  <c:v>1865.0</c:v>
                </c:pt>
                <c:pt idx="30">
                  <c:v>1867.0</c:v>
                </c:pt>
                <c:pt idx="31">
                  <c:v>1869.0</c:v>
                </c:pt>
                <c:pt idx="32">
                  <c:v>1882.0</c:v>
                </c:pt>
                <c:pt idx="33">
                  <c:v>1897.0</c:v>
                </c:pt>
                <c:pt idx="34">
                  <c:v>1904.0</c:v>
                </c:pt>
                <c:pt idx="35">
                  <c:v>1905.0</c:v>
                </c:pt>
                <c:pt idx="36">
                  <c:v>1902.0</c:v>
                </c:pt>
                <c:pt idx="37">
                  <c:v>1908.0</c:v>
                </c:pt>
                <c:pt idx="38">
                  <c:v>1925.0</c:v>
                </c:pt>
                <c:pt idx="39">
                  <c:v>1947.0</c:v>
                </c:pt>
                <c:pt idx="40">
                  <c:v>1976.0</c:v>
                </c:pt>
                <c:pt idx="41">
                  <c:v>1995.0</c:v>
                </c:pt>
                <c:pt idx="42">
                  <c:v>2010.0</c:v>
                </c:pt>
                <c:pt idx="43">
                  <c:v>2023.0</c:v>
                </c:pt>
                <c:pt idx="44">
                  <c:v>2035.0</c:v>
                </c:pt>
                <c:pt idx="45">
                  <c:v>2061.0</c:v>
                </c:pt>
                <c:pt idx="46">
                  <c:v>2105.0</c:v>
                </c:pt>
                <c:pt idx="47">
                  <c:v>2147.0</c:v>
                </c:pt>
                <c:pt idx="48">
                  <c:v>2187.0</c:v>
                </c:pt>
                <c:pt idx="49">
                  <c:v>2213.0</c:v>
                </c:pt>
                <c:pt idx="50">
                  <c:v>2227.0</c:v>
                </c:pt>
                <c:pt idx="51">
                  <c:v>2230.0</c:v>
                </c:pt>
                <c:pt idx="52">
                  <c:v>2253.0</c:v>
                </c:pt>
                <c:pt idx="53">
                  <c:v>2274.0</c:v>
                </c:pt>
                <c:pt idx="54">
                  <c:v>2302.0</c:v>
                </c:pt>
                <c:pt idx="55">
                  <c:v>2324.0</c:v>
                </c:pt>
                <c:pt idx="56">
                  <c:v>2340.0</c:v>
                </c:pt>
                <c:pt idx="57">
                  <c:v>2353.0</c:v>
                </c:pt>
                <c:pt idx="58">
                  <c:v>2364.0</c:v>
                </c:pt>
                <c:pt idx="59">
                  <c:v>2379.0</c:v>
                </c:pt>
                <c:pt idx="60">
                  <c:v>2395.0</c:v>
                </c:pt>
                <c:pt idx="61">
                  <c:v>2412.0</c:v>
                </c:pt>
                <c:pt idx="62">
                  <c:v>2429.0</c:v>
                </c:pt>
                <c:pt idx="63">
                  <c:v>2445.0</c:v>
                </c:pt>
                <c:pt idx="64">
                  <c:v>2482.0</c:v>
                </c:pt>
                <c:pt idx="65">
                  <c:v>2505.0</c:v>
                </c:pt>
                <c:pt idx="66">
                  <c:v>2522.0</c:v>
                </c:pt>
                <c:pt idx="67">
                  <c:v>2531.0</c:v>
                </c:pt>
                <c:pt idx="68">
                  <c:v>2530.0</c:v>
                </c:pt>
                <c:pt idx="69">
                  <c:v>2524.0</c:v>
                </c:pt>
                <c:pt idx="70">
                  <c:v>2521.0</c:v>
                </c:pt>
                <c:pt idx="71">
                  <c:v>2529.0</c:v>
                </c:pt>
                <c:pt idx="72">
                  <c:v>2541.0</c:v>
                </c:pt>
                <c:pt idx="73">
                  <c:v>2551.0</c:v>
                </c:pt>
                <c:pt idx="74">
                  <c:v>2550.0</c:v>
                </c:pt>
                <c:pt idx="75">
                  <c:v>2546.0</c:v>
                </c:pt>
                <c:pt idx="76">
                  <c:v>2562.0</c:v>
                </c:pt>
                <c:pt idx="77">
                  <c:v>2566.0</c:v>
                </c:pt>
                <c:pt idx="78">
                  <c:v>2578.0</c:v>
                </c:pt>
                <c:pt idx="79">
                  <c:v>2597.0</c:v>
                </c:pt>
                <c:pt idx="80">
                  <c:v>2622.0</c:v>
                </c:pt>
                <c:pt idx="81">
                  <c:v>2638.0</c:v>
                </c:pt>
                <c:pt idx="82">
                  <c:v>2651.0</c:v>
                </c:pt>
                <c:pt idx="83">
                  <c:v>2653.0</c:v>
                </c:pt>
                <c:pt idx="84">
                  <c:v>2653.0</c:v>
                </c:pt>
                <c:pt idx="85">
                  <c:v>2662.0</c:v>
                </c:pt>
                <c:pt idx="86">
                  <c:v>2695.0</c:v>
                </c:pt>
                <c:pt idx="87">
                  <c:v>2746.0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E726-4DC2-9626-5DCD1EC8AB7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Napa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Sheet1!$A$2:$A$89</c:f>
              <c:strCache>
                <c:ptCount val="88"/>
                <c:pt idx="0">
                  <c:v>2010-11</c:v>
                </c:pt>
                <c:pt idx="1">
                  <c:v>2010-12</c:v>
                </c:pt>
                <c:pt idx="2">
                  <c:v>2011-01</c:v>
                </c:pt>
                <c:pt idx="3">
                  <c:v>2011-02</c:v>
                </c:pt>
                <c:pt idx="4">
                  <c:v>2011-03</c:v>
                </c:pt>
                <c:pt idx="5">
                  <c:v>2011-04</c:v>
                </c:pt>
                <c:pt idx="6">
                  <c:v>2011-05</c:v>
                </c:pt>
                <c:pt idx="7">
                  <c:v>2011-06</c:v>
                </c:pt>
                <c:pt idx="8">
                  <c:v>2011-07</c:v>
                </c:pt>
                <c:pt idx="9">
                  <c:v>2011-08</c:v>
                </c:pt>
                <c:pt idx="10">
                  <c:v>2011-09</c:v>
                </c:pt>
                <c:pt idx="11">
                  <c:v>2011-10</c:v>
                </c:pt>
                <c:pt idx="12">
                  <c:v>2011-11</c:v>
                </c:pt>
                <c:pt idx="13">
                  <c:v>2011-12</c:v>
                </c:pt>
                <c:pt idx="14">
                  <c:v>2012-01</c:v>
                </c:pt>
                <c:pt idx="15">
                  <c:v>2012-02</c:v>
                </c:pt>
                <c:pt idx="16">
                  <c:v>2012-03</c:v>
                </c:pt>
                <c:pt idx="17">
                  <c:v>2012-04</c:v>
                </c:pt>
                <c:pt idx="18">
                  <c:v>2012-05</c:v>
                </c:pt>
                <c:pt idx="19">
                  <c:v>2012-06</c:v>
                </c:pt>
                <c:pt idx="20">
                  <c:v>2012-07</c:v>
                </c:pt>
                <c:pt idx="21">
                  <c:v>2012-08</c:v>
                </c:pt>
                <c:pt idx="22">
                  <c:v>2012-09</c:v>
                </c:pt>
                <c:pt idx="23">
                  <c:v>2012-10</c:v>
                </c:pt>
                <c:pt idx="24">
                  <c:v>2012-11</c:v>
                </c:pt>
                <c:pt idx="25">
                  <c:v>2012-12</c:v>
                </c:pt>
                <c:pt idx="26">
                  <c:v>2013-01</c:v>
                </c:pt>
                <c:pt idx="27">
                  <c:v>2013-02</c:v>
                </c:pt>
                <c:pt idx="28">
                  <c:v>2013-03</c:v>
                </c:pt>
                <c:pt idx="29">
                  <c:v>2013-04</c:v>
                </c:pt>
                <c:pt idx="30">
                  <c:v>2013-05</c:v>
                </c:pt>
                <c:pt idx="31">
                  <c:v>2013-06</c:v>
                </c:pt>
                <c:pt idx="32">
                  <c:v>2013-07</c:v>
                </c:pt>
                <c:pt idx="33">
                  <c:v>2013-08</c:v>
                </c:pt>
                <c:pt idx="34">
                  <c:v>2013-09</c:v>
                </c:pt>
                <c:pt idx="35">
                  <c:v>2013-10</c:v>
                </c:pt>
                <c:pt idx="36">
                  <c:v>2013-11</c:v>
                </c:pt>
                <c:pt idx="37">
                  <c:v>2013-12</c:v>
                </c:pt>
                <c:pt idx="38">
                  <c:v>2014-01</c:v>
                </c:pt>
                <c:pt idx="39">
                  <c:v>2014-02</c:v>
                </c:pt>
                <c:pt idx="40">
                  <c:v>2014-03</c:v>
                </c:pt>
                <c:pt idx="41">
                  <c:v>2014-04</c:v>
                </c:pt>
                <c:pt idx="42">
                  <c:v>2014-05</c:v>
                </c:pt>
                <c:pt idx="43">
                  <c:v>2014-06</c:v>
                </c:pt>
                <c:pt idx="44">
                  <c:v>2014-07</c:v>
                </c:pt>
                <c:pt idx="45">
                  <c:v>2014-08</c:v>
                </c:pt>
                <c:pt idx="46">
                  <c:v>2014-09</c:v>
                </c:pt>
                <c:pt idx="47">
                  <c:v>2014-10</c:v>
                </c:pt>
                <c:pt idx="48">
                  <c:v>2014-11</c:v>
                </c:pt>
                <c:pt idx="49">
                  <c:v>2014-12</c:v>
                </c:pt>
                <c:pt idx="50">
                  <c:v>2015-01</c:v>
                </c:pt>
                <c:pt idx="51">
                  <c:v>2015-02</c:v>
                </c:pt>
                <c:pt idx="52">
                  <c:v>2015-03</c:v>
                </c:pt>
                <c:pt idx="53">
                  <c:v>2015-04</c:v>
                </c:pt>
                <c:pt idx="54">
                  <c:v>2015-05</c:v>
                </c:pt>
                <c:pt idx="55">
                  <c:v>2015-06</c:v>
                </c:pt>
                <c:pt idx="56">
                  <c:v>2015-07</c:v>
                </c:pt>
                <c:pt idx="57">
                  <c:v>2015-08</c:v>
                </c:pt>
                <c:pt idx="58">
                  <c:v>2015-09</c:v>
                </c:pt>
                <c:pt idx="59">
                  <c:v>2015-10</c:v>
                </c:pt>
                <c:pt idx="60">
                  <c:v>2015-11</c:v>
                </c:pt>
                <c:pt idx="61">
                  <c:v>2015-12</c:v>
                </c:pt>
                <c:pt idx="62">
                  <c:v>2016-01</c:v>
                </c:pt>
                <c:pt idx="63">
                  <c:v>2016-02</c:v>
                </c:pt>
                <c:pt idx="64">
                  <c:v>2016-03</c:v>
                </c:pt>
                <c:pt idx="65">
                  <c:v>2016-04</c:v>
                </c:pt>
                <c:pt idx="66">
                  <c:v>2016-05</c:v>
                </c:pt>
                <c:pt idx="67">
                  <c:v>2016-06</c:v>
                </c:pt>
                <c:pt idx="68">
                  <c:v>2016-07</c:v>
                </c:pt>
                <c:pt idx="69">
                  <c:v>2016-08</c:v>
                </c:pt>
                <c:pt idx="70">
                  <c:v>2016-09</c:v>
                </c:pt>
                <c:pt idx="71">
                  <c:v>2016-10</c:v>
                </c:pt>
                <c:pt idx="72">
                  <c:v>2016-11</c:v>
                </c:pt>
                <c:pt idx="73">
                  <c:v>2016-12</c:v>
                </c:pt>
                <c:pt idx="74">
                  <c:v>2017-01</c:v>
                </c:pt>
                <c:pt idx="75">
                  <c:v>2017-02</c:v>
                </c:pt>
                <c:pt idx="76">
                  <c:v>2017-03</c:v>
                </c:pt>
                <c:pt idx="77">
                  <c:v>2017-04</c:v>
                </c:pt>
                <c:pt idx="78">
                  <c:v>2017-05</c:v>
                </c:pt>
                <c:pt idx="79">
                  <c:v>2017-06</c:v>
                </c:pt>
                <c:pt idx="80">
                  <c:v>2017-07</c:v>
                </c:pt>
                <c:pt idx="81">
                  <c:v>2017-08</c:v>
                </c:pt>
                <c:pt idx="82">
                  <c:v>2017-09</c:v>
                </c:pt>
                <c:pt idx="83">
                  <c:v>2017-10</c:v>
                </c:pt>
                <c:pt idx="84">
                  <c:v>2017-11</c:v>
                </c:pt>
                <c:pt idx="85">
                  <c:v>2017-12</c:v>
                </c:pt>
                <c:pt idx="86">
                  <c:v>2018-01</c:v>
                </c:pt>
                <c:pt idx="87">
                  <c:v>2018-02</c:v>
                </c:pt>
              </c:strCache>
            </c:strRef>
          </c:cat>
          <c:val>
            <c:numRef>
              <c:f>Sheet1!$E$2:$E$89</c:f>
              <c:numCache>
                <c:formatCode>General</c:formatCode>
                <c:ptCount val="88"/>
                <c:pt idx="0">
                  <c:v>1952.0</c:v>
                </c:pt>
                <c:pt idx="1">
                  <c:v>1943.0</c:v>
                </c:pt>
                <c:pt idx="2">
                  <c:v>1930.0</c:v>
                </c:pt>
                <c:pt idx="3">
                  <c:v>1925.0</c:v>
                </c:pt>
                <c:pt idx="4">
                  <c:v>1940.0</c:v>
                </c:pt>
                <c:pt idx="5">
                  <c:v>1971.0</c:v>
                </c:pt>
                <c:pt idx="6">
                  <c:v>2011.0</c:v>
                </c:pt>
                <c:pt idx="7">
                  <c:v>2032.0</c:v>
                </c:pt>
                <c:pt idx="8">
                  <c:v>2053.0</c:v>
                </c:pt>
                <c:pt idx="9">
                  <c:v>2080.0</c:v>
                </c:pt>
                <c:pt idx="10">
                  <c:v>2123.0</c:v>
                </c:pt>
                <c:pt idx="11">
                  <c:v>2178.0</c:v>
                </c:pt>
                <c:pt idx="12">
                  <c:v>2232.0</c:v>
                </c:pt>
                <c:pt idx="13">
                  <c:v>2318.0</c:v>
                </c:pt>
                <c:pt idx="14">
                  <c:v>2390.0</c:v>
                </c:pt>
                <c:pt idx="15">
                  <c:v>2428.0</c:v>
                </c:pt>
                <c:pt idx="16">
                  <c:v>2409.0</c:v>
                </c:pt>
                <c:pt idx="17">
                  <c:v>2363.0</c:v>
                </c:pt>
                <c:pt idx="18">
                  <c:v>2305.0</c:v>
                </c:pt>
                <c:pt idx="19">
                  <c:v>2274.0</c:v>
                </c:pt>
                <c:pt idx="20">
                  <c:v>2243.0</c:v>
                </c:pt>
                <c:pt idx="21">
                  <c:v>2216.0</c:v>
                </c:pt>
                <c:pt idx="22">
                  <c:v>2191.0</c:v>
                </c:pt>
                <c:pt idx="23">
                  <c:v>2185.0</c:v>
                </c:pt>
                <c:pt idx="24">
                  <c:v>2181.0</c:v>
                </c:pt>
                <c:pt idx="25">
                  <c:v>2187.0</c:v>
                </c:pt>
                <c:pt idx="26">
                  <c:v>2183.0</c:v>
                </c:pt>
                <c:pt idx="27">
                  <c:v>2173.0</c:v>
                </c:pt>
                <c:pt idx="28">
                  <c:v>2170.0</c:v>
                </c:pt>
                <c:pt idx="29">
                  <c:v>2163.0</c:v>
                </c:pt>
                <c:pt idx="30">
                  <c:v>2158.0</c:v>
                </c:pt>
                <c:pt idx="31">
                  <c:v>2158.0</c:v>
                </c:pt>
                <c:pt idx="32">
                  <c:v>2162.0</c:v>
                </c:pt>
                <c:pt idx="33">
                  <c:v>2171.0</c:v>
                </c:pt>
                <c:pt idx="34">
                  <c:v>2183.0</c:v>
                </c:pt>
                <c:pt idx="35">
                  <c:v>2188.0</c:v>
                </c:pt>
                <c:pt idx="36">
                  <c:v>2176.0</c:v>
                </c:pt>
                <c:pt idx="37">
                  <c:v>2162.0</c:v>
                </c:pt>
                <c:pt idx="38">
                  <c:v>2158.0</c:v>
                </c:pt>
                <c:pt idx="39">
                  <c:v>2168.0</c:v>
                </c:pt>
                <c:pt idx="40">
                  <c:v>2199.0</c:v>
                </c:pt>
                <c:pt idx="41">
                  <c:v>2223.0</c:v>
                </c:pt>
                <c:pt idx="42">
                  <c:v>2245.0</c:v>
                </c:pt>
                <c:pt idx="43">
                  <c:v>2261.0</c:v>
                </c:pt>
                <c:pt idx="44">
                  <c:v>2283.0</c:v>
                </c:pt>
                <c:pt idx="45">
                  <c:v>2315.0</c:v>
                </c:pt>
                <c:pt idx="46">
                  <c:v>2352.0</c:v>
                </c:pt>
                <c:pt idx="47">
                  <c:v>2379.0</c:v>
                </c:pt>
                <c:pt idx="48">
                  <c:v>2380.0</c:v>
                </c:pt>
                <c:pt idx="49">
                  <c:v>2372.0</c:v>
                </c:pt>
                <c:pt idx="50">
                  <c:v>2363.0</c:v>
                </c:pt>
                <c:pt idx="51">
                  <c:v>2379.0</c:v>
                </c:pt>
                <c:pt idx="52">
                  <c:v>2435.0</c:v>
                </c:pt>
                <c:pt idx="53">
                  <c:v>2501.0</c:v>
                </c:pt>
                <c:pt idx="54">
                  <c:v>2556.0</c:v>
                </c:pt>
                <c:pt idx="55">
                  <c:v>2589.0</c:v>
                </c:pt>
                <c:pt idx="56">
                  <c:v>2611.0</c:v>
                </c:pt>
                <c:pt idx="57">
                  <c:v>2627.0</c:v>
                </c:pt>
                <c:pt idx="58">
                  <c:v>2628.0</c:v>
                </c:pt>
                <c:pt idx="59">
                  <c:v>2614.0</c:v>
                </c:pt>
                <c:pt idx="60">
                  <c:v>2591.0</c:v>
                </c:pt>
                <c:pt idx="61">
                  <c:v>2581.0</c:v>
                </c:pt>
                <c:pt idx="62">
                  <c:v>2595.0</c:v>
                </c:pt>
                <c:pt idx="63">
                  <c:v>2610.0</c:v>
                </c:pt>
                <c:pt idx="64">
                  <c:v>2638.0</c:v>
                </c:pt>
                <c:pt idx="65">
                  <c:v>2642.0</c:v>
                </c:pt>
                <c:pt idx="66">
                  <c:v>2652.0</c:v>
                </c:pt>
                <c:pt idx="67">
                  <c:v>2663.0</c:v>
                </c:pt>
                <c:pt idx="68">
                  <c:v>2667.0</c:v>
                </c:pt>
                <c:pt idx="69">
                  <c:v>2656.0</c:v>
                </c:pt>
                <c:pt idx="70">
                  <c:v>2641.0</c:v>
                </c:pt>
                <c:pt idx="71">
                  <c:v>2628.0</c:v>
                </c:pt>
                <c:pt idx="72">
                  <c:v>2623.0</c:v>
                </c:pt>
                <c:pt idx="73">
                  <c:v>2628.0</c:v>
                </c:pt>
                <c:pt idx="74">
                  <c:v>2627.0</c:v>
                </c:pt>
                <c:pt idx="75">
                  <c:v>2616.0</c:v>
                </c:pt>
                <c:pt idx="76">
                  <c:v>2611.0</c:v>
                </c:pt>
                <c:pt idx="77">
                  <c:v>2602.0</c:v>
                </c:pt>
                <c:pt idx="78">
                  <c:v>2607.0</c:v>
                </c:pt>
                <c:pt idx="79">
                  <c:v>2616.0</c:v>
                </c:pt>
                <c:pt idx="80">
                  <c:v>2632.0</c:v>
                </c:pt>
                <c:pt idx="81">
                  <c:v>2645.0</c:v>
                </c:pt>
                <c:pt idx="82">
                  <c:v>2656.0</c:v>
                </c:pt>
                <c:pt idx="83">
                  <c:v>2670.0</c:v>
                </c:pt>
                <c:pt idx="84">
                  <c:v>2694.0</c:v>
                </c:pt>
                <c:pt idx="85">
                  <c:v>2739.0</c:v>
                </c:pt>
                <c:pt idx="86">
                  <c:v>2779.0</c:v>
                </c:pt>
                <c:pt idx="87">
                  <c:v>2810.0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E726-4DC2-9626-5DCD1EC8AB7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Alameda</c:v>
                </c:pt>
              </c:strCache>
            </c:strRef>
          </c:tx>
          <c:spPr>
            <a:ln w="381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Sheet1!$A$2:$A$89</c:f>
              <c:strCache>
                <c:ptCount val="88"/>
                <c:pt idx="0">
                  <c:v>2010-11</c:v>
                </c:pt>
                <c:pt idx="1">
                  <c:v>2010-12</c:v>
                </c:pt>
                <c:pt idx="2">
                  <c:v>2011-01</c:v>
                </c:pt>
                <c:pt idx="3">
                  <c:v>2011-02</c:v>
                </c:pt>
                <c:pt idx="4">
                  <c:v>2011-03</c:v>
                </c:pt>
                <c:pt idx="5">
                  <c:v>2011-04</c:v>
                </c:pt>
                <c:pt idx="6">
                  <c:v>2011-05</c:v>
                </c:pt>
                <c:pt idx="7">
                  <c:v>2011-06</c:v>
                </c:pt>
                <c:pt idx="8">
                  <c:v>2011-07</c:v>
                </c:pt>
                <c:pt idx="9">
                  <c:v>2011-08</c:v>
                </c:pt>
                <c:pt idx="10">
                  <c:v>2011-09</c:v>
                </c:pt>
                <c:pt idx="11">
                  <c:v>2011-10</c:v>
                </c:pt>
                <c:pt idx="12">
                  <c:v>2011-11</c:v>
                </c:pt>
                <c:pt idx="13">
                  <c:v>2011-12</c:v>
                </c:pt>
                <c:pt idx="14">
                  <c:v>2012-01</c:v>
                </c:pt>
                <c:pt idx="15">
                  <c:v>2012-02</c:v>
                </c:pt>
                <c:pt idx="16">
                  <c:v>2012-03</c:v>
                </c:pt>
                <c:pt idx="17">
                  <c:v>2012-04</c:v>
                </c:pt>
                <c:pt idx="18">
                  <c:v>2012-05</c:v>
                </c:pt>
                <c:pt idx="19">
                  <c:v>2012-06</c:v>
                </c:pt>
                <c:pt idx="20">
                  <c:v>2012-07</c:v>
                </c:pt>
                <c:pt idx="21">
                  <c:v>2012-08</c:v>
                </c:pt>
                <c:pt idx="22">
                  <c:v>2012-09</c:v>
                </c:pt>
                <c:pt idx="23">
                  <c:v>2012-10</c:v>
                </c:pt>
                <c:pt idx="24">
                  <c:v>2012-11</c:v>
                </c:pt>
                <c:pt idx="25">
                  <c:v>2012-12</c:v>
                </c:pt>
                <c:pt idx="26">
                  <c:v>2013-01</c:v>
                </c:pt>
                <c:pt idx="27">
                  <c:v>2013-02</c:v>
                </c:pt>
                <c:pt idx="28">
                  <c:v>2013-03</c:v>
                </c:pt>
                <c:pt idx="29">
                  <c:v>2013-04</c:v>
                </c:pt>
                <c:pt idx="30">
                  <c:v>2013-05</c:v>
                </c:pt>
                <c:pt idx="31">
                  <c:v>2013-06</c:v>
                </c:pt>
                <c:pt idx="32">
                  <c:v>2013-07</c:v>
                </c:pt>
                <c:pt idx="33">
                  <c:v>2013-08</c:v>
                </c:pt>
                <c:pt idx="34">
                  <c:v>2013-09</c:v>
                </c:pt>
                <c:pt idx="35">
                  <c:v>2013-10</c:v>
                </c:pt>
                <c:pt idx="36">
                  <c:v>2013-11</c:v>
                </c:pt>
                <c:pt idx="37">
                  <c:v>2013-12</c:v>
                </c:pt>
                <c:pt idx="38">
                  <c:v>2014-01</c:v>
                </c:pt>
                <c:pt idx="39">
                  <c:v>2014-02</c:v>
                </c:pt>
                <c:pt idx="40">
                  <c:v>2014-03</c:v>
                </c:pt>
                <c:pt idx="41">
                  <c:v>2014-04</c:v>
                </c:pt>
                <c:pt idx="42">
                  <c:v>2014-05</c:v>
                </c:pt>
                <c:pt idx="43">
                  <c:v>2014-06</c:v>
                </c:pt>
                <c:pt idx="44">
                  <c:v>2014-07</c:v>
                </c:pt>
                <c:pt idx="45">
                  <c:v>2014-08</c:v>
                </c:pt>
                <c:pt idx="46">
                  <c:v>2014-09</c:v>
                </c:pt>
                <c:pt idx="47">
                  <c:v>2014-10</c:v>
                </c:pt>
                <c:pt idx="48">
                  <c:v>2014-11</c:v>
                </c:pt>
                <c:pt idx="49">
                  <c:v>2014-12</c:v>
                </c:pt>
                <c:pt idx="50">
                  <c:v>2015-01</c:v>
                </c:pt>
                <c:pt idx="51">
                  <c:v>2015-02</c:v>
                </c:pt>
                <c:pt idx="52">
                  <c:v>2015-03</c:v>
                </c:pt>
                <c:pt idx="53">
                  <c:v>2015-04</c:v>
                </c:pt>
                <c:pt idx="54">
                  <c:v>2015-05</c:v>
                </c:pt>
                <c:pt idx="55">
                  <c:v>2015-06</c:v>
                </c:pt>
                <c:pt idx="56">
                  <c:v>2015-07</c:v>
                </c:pt>
                <c:pt idx="57">
                  <c:v>2015-08</c:v>
                </c:pt>
                <c:pt idx="58">
                  <c:v>2015-09</c:v>
                </c:pt>
                <c:pt idx="59">
                  <c:v>2015-10</c:v>
                </c:pt>
                <c:pt idx="60">
                  <c:v>2015-11</c:v>
                </c:pt>
                <c:pt idx="61">
                  <c:v>2015-12</c:v>
                </c:pt>
                <c:pt idx="62">
                  <c:v>2016-01</c:v>
                </c:pt>
                <c:pt idx="63">
                  <c:v>2016-02</c:v>
                </c:pt>
                <c:pt idx="64">
                  <c:v>2016-03</c:v>
                </c:pt>
                <c:pt idx="65">
                  <c:v>2016-04</c:v>
                </c:pt>
                <c:pt idx="66">
                  <c:v>2016-05</c:v>
                </c:pt>
                <c:pt idx="67">
                  <c:v>2016-06</c:v>
                </c:pt>
                <c:pt idx="68">
                  <c:v>2016-07</c:v>
                </c:pt>
                <c:pt idx="69">
                  <c:v>2016-08</c:v>
                </c:pt>
                <c:pt idx="70">
                  <c:v>2016-09</c:v>
                </c:pt>
                <c:pt idx="71">
                  <c:v>2016-10</c:v>
                </c:pt>
                <c:pt idx="72">
                  <c:v>2016-11</c:v>
                </c:pt>
                <c:pt idx="73">
                  <c:v>2016-12</c:v>
                </c:pt>
                <c:pt idx="74">
                  <c:v>2017-01</c:v>
                </c:pt>
                <c:pt idx="75">
                  <c:v>2017-02</c:v>
                </c:pt>
                <c:pt idx="76">
                  <c:v>2017-03</c:v>
                </c:pt>
                <c:pt idx="77">
                  <c:v>2017-04</c:v>
                </c:pt>
                <c:pt idx="78">
                  <c:v>2017-05</c:v>
                </c:pt>
                <c:pt idx="79">
                  <c:v>2017-06</c:v>
                </c:pt>
                <c:pt idx="80">
                  <c:v>2017-07</c:v>
                </c:pt>
                <c:pt idx="81">
                  <c:v>2017-08</c:v>
                </c:pt>
                <c:pt idx="82">
                  <c:v>2017-09</c:v>
                </c:pt>
                <c:pt idx="83">
                  <c:v>2017-10</c:v>
                </c:pt>
                <c:pt idx="84">
                  <c:v>2017-11</c:v>
                </c:pt>
                <c:pt idx="85">
                  <c:v>2017-12</c:v>
                </c:pt>
                <c:pt idx="86">
                  <c:v>2018-01</c:v>
                </c:pt>
                <c:pt idx="87">
                  <c:v>2018-02</c:v>
                </c:pt>
              </c:strCache>
            </c:strRef>
          </c:cat>
          <c:val>
            <c:numRef>
              <c:f>Sheet1!$F$2:$F$89</c:f>
              <c:numCache>
                <c:formatCode>General</c:formatCode>
                <c:ptCount val="88"/>
                <c:pt idx="0">
                  <c:v>2035.0</c:v>
                </c:pt>
                <c:pt idx="1">
                  <c:v>2063.0</c:v>
                </c:pt>
                <c:pt idx="2">
                  <c:v>2076.0</c:v>
                </c:pt>
                <c:pt idx="3">
                  <c:v>2079.0</c:v>
                </c:pt>
                <c:pt idx="4">
                  <c:v>2084.0</c:v>
                </c:pt>
                <c:pt idx="5">
                  <c:v>2077.0</c:v>
                </c:pt>
                <c:pt idx="6">
                  <c:v>2061.0</c:v>
                </c:pt>
                <c:pt idx="7">
                  <c:v>2040.0</c:v>
                </c:pt>
                <c:pt idx="8">
                  <c:v>2017.0</c:v>
                </c:pt>
                <c:pt idx="9">
                  <c:v>1991.0</c:v>
                </c:pt>
                <c:pt idx="10">
                  <c:v>1971.0</c:v>
                </c:pt>
                <c:pt idx="11">
                  <c:v>1966.0</c:v>
                </c:pt>
                <c:pt idx="12">
                  <c:v>1993.0</c:v>
                </c:pt>
                <c:pt idx="13">
                  <c:v>2013.0</c:v>
                </c:pt>
                <c:pt idx="14">
                  <c:v>2027.0</c:v>
                </c:pt>
                <c:pt idx="15">
                  <c:v>2030.0</c:v>
                </c:pt>
                <c:pt idx="16">
                  <c:v>2026.0</c:v>
                </c:pt>
                <c:pt idx="17">
                  <c:v>2031.0</c:v>
                </c:pt>
                <c:pt idx="18">
                  <c:v>2039.0</c:v>
                </c:pt>
                <c:pt idx="19">
                  <c:v>2047.0</c:v>
                </c:pt>
                <c:pt idx="20">
                  <c:v>2049.0</c:v>
                </c:pt>
                <c:pt idx="21">
                  <c:v>2049.0</c:v>
                </c:pt>
                <c:pt idx="22">
                  <c:v>2047.0</c:v>
                </c:pt>
                <c:pt idx="23">
                  <c:v>2050.0</c:v>
                </c:pt>
                <c:pt idx="24">
                  <c:v>2058.0</c:v>
                </c:pt>
                <c:pt idx="25">
                  <c:v>2043.0</c:v>
                </c:pt>
                <c:pt idx="26">
                  <c:v>2034.0</c:v>
                </c:pt>
                <c:pt idx="27">
                  <c:v>2044.0</c:v>
                </c:pt>
                <c:pt idx="28">
                  <c:v>2067.0</c:v>
                </c:pt>
                <c:pt idx="29">
                  <c:v>2091.0</c:v>
                </c:pt>
                <c:pt idx="30">
                  <c:v>2113.0</c:v>
                </c:pt>
                <c:pt idx="31">
                  <c:v>2128.0</c:v>
                </c:pt>
                <c:pt idx="32">
                  <c:v>2134.0</c:v>
                </c:pt>
                <c:pt idx="33">
                  <c:v>2140.0</c:v>
                </c:pt>
                <c:pt idx="34">
                  <c:v>2153.0</c:v>
                </c:pt>
                <c:pt idx="35">
                  <c:v>2177.0</c:v>
                </c:pt>
                <c:pt idx="36">
                  <c:v>2214.0</c:v>
                </c:pt>
                <c:pt idx="37">
                  <c:v>2232.0</c:v>
                </c:pt>
                <c:pt idx="38">
                  <c:v>2248.0</c:v>
                </c:pt>
                <c:pt idx="39">
                  <c:v>2265.0</c:v>
                </c:pt>
                <c:pt idx="40">
                  <c:v>2284.0</c:v>
                </c:pt>
                <c:pt idx="41">
                  <c:v>2297.0</c:v>
                </c:pt>
                <c:pt idx="42">
                  <c:v>2302.0</c:v>
                </c:pt>
                <c:pt idx="43">
                  <c:v>2306.0</c:v>
                </c:pt>
                <c:pt idx="44">
                  <c:v>2326.0</c:v>
                </c:pt>
                <c:pt idx="45">
                  <c:v>2360.0</c:v>
                </c:pt>
                <c:pt idx="46">
                  <c:v>2407.0</c:v>
                </c:pt>
                <c:pt idx="47">
                  <c:v>2446.0</c:v>
                </c:pt>
                <c:pt idx="48">
                  <c:v>2487.0</c:v>
                </c:pt>
                <c:pt idx="49">
                  <c:v>2522.0</c:v>
                </c:pt>
                <c:pt idx="50">
                  <c:v>2551.0</c:v>
                </c:pt>
                <c:pt idx="51">
                  <c:v>2575.0</c:v>
                </c:pt>
                <c:pt idx="52">
                  <c:v>2601.0</c:v>
                </c:pt>
                <c:pt idx="53">
                  <c:v>2634.0</c:v>
                </c:pt>
                <c:pt idx="54">
                  <c:v>2671.0</c:v>
                </c:pt>
                <c:pt idx="55">
                  <c:v>2711.0</c:v>
                </c:pt>
                <c:pt idx="56">
                  <c:v>2750.0</c:v>
                </c:pt>
                <c:pt idx="57">
                  <c:v>2787.0</c:v>
                </c:pt>
                <c:pt idx="58">
                  <c:v>2818.0</c:v>
                </c:pt>
                <c:pt idx="59">
                  <c:v>2841.0</c:v>
                </c:pt>
                <c:pt idx="60">
                  <c:v>2862.0</c:v>
                </c:pt>
                <c:pt idx="61">
                  <c:v>2881.0</c:v>
                </c:pt>
                <c:pt idx="62">
                  <c:v>2909.0</c:v>
                </c:pt>
                <c:pt idx="63">
                  <c:v>2933.0</c:v>
                </c:pt>
                <c:pt idx="64">
                  <c:v>2953.0</c:v>
                </c:pt>
                <c:pt idx="65">
                  <c:v>2963.0</c:v>
                </c:pt>
                <c:pt idx="66">
                  <c:v>2980.0</c:v>
                </c:pt>
                <c:pt idx="67">
                  <c:v>3002.0</c:v>
                </c:pt>
                <c:pt idx="68">
                  <c:v>3021.0</c:v>
                </c:pt>
                <c:pt idx="69">
                  <c:v>3030.0</c:v>
                </c:pt>
                <c:pt idx="70">
                  <c:v>3026.0</c:v>
                </c:pt>
                <c:pt idx="71">
                  <c:v>3013.0</c:v>
                </c:pt>
                <c:pt idx="72">
                  <c:v>3000.0</c:v>
                </c:pt>
                <c:pt idx="73">
                  <c:v>2989.0</c:v>
                </c:pt>
                <c:pt idx="74">
                  <c:v>2987.0</c:v>
                </c:pt>
                <c:pt idx="75">
                  <c:v>2990.0</c:v>
                </c:pt>
                <c:pt idx="76">
                  <c:v>2998.0</c:v>
                </c:pt>
                <c:pt idx="77">
                  <c:v>3002.0</c:v>
                </c:pt>
                <c:pt idx="78">
                  <c:v>3009.0</c:v>
                </c:pt>
                <c:pt idx="79">
                  <c:v>3019.0</c:v>
                </c:pt>
                <c:pt idx="80">
                  <c:v>3031.0</c:v>
                </c:pt>
                <c:pt idx="81">
                  <c:v>3047.0</c:v>
                </c:pt>
                <c:pt idx="82">
                  <c:v>3058.0</c:v>
                </c:pt>
                <c:pt idx="83">
                  <c:v>3068.0</c:v>
                </c:pt>
                <c:pt idx="84">
                  <c:v>3076.0</c:v>
                </c:pt>
                <c:pt idx="85">
                  <c:v>3077.0</c:v>
                </c:pt>
                <c:pt idx="86">
                  <c:v>3077.0</c:v>
                </c:pt>
                <c:pt idx="87">
                  <c:v>3078.0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E726-4DC2-9626-5DCD1EC8AB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6357176"/>
        <c:axId val="2136360888"/>
      </c:lineChart>
      <c:catAx>
        <c:axId val="2136357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360888"/>
        <c:crosses val="autoZero"/>
        <c:auto val="1"/>
        <c:lblAlgn val="ctr"/>
        <c:lblOffset val="100"/>
        <c:noMultiLvlLbl val="0"/>
      </c:catAx>
      <c:valAx>
        <c:axId val="2136360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6357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1T07:25:44.330" idx="1">
    <p:pos x="10" y="10"/>
    <p:text>May want to reformat this, hard to see subbullets</p:text>
    <p:extLst>
      <p:ext uri="{C676402C-5697-4E1C-873F-D02D1690AC5C}">
        <p15:threadingInfo xmlns:p15="http://schemas.microsoft.com/office/powerpoint/2012/main" xmlns="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1T07:26:19.375" idx="2">
    <p:pos x="2075" y="1008"/>
    <p:text>Maybe just the right-hand side pic, showing an "urban" area may be an issue</p:text>
    <p:extLst>
      <p:ext uri="{C676402C-5697-4E1C-873F-D02D1690AC5C}">
        <p15:threadingInfo xmlns:p15="http://schemas.microsoft.com/office/powerpoint/2012/main" xmlns="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1T07:27:51.355" idx="6">
    <p:pos x="10" y="10"/>
    <p:text>Do only main bullets</p:text>
    <p:extLst>
      <p:ext uri="{C676402C-5697-4E1C-873F-D02D1690AC5C}">
        <p15:threadingInfo xmlns:p15="http://schemas.microsoft.com/office/powerpoint/2012/main" xmlns="" timeZoneBias="4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1T07:28:01.673" idx="7">
    <p:pos x="10" y="10"/>
    <p:text>Discuss only, eliminate slide</p:text>
    <p:extLst>
      <p:ext uri="{C676402C-5697-4E1C-873F-D02D1690AC5C}">
        <p15:threadingInfo xmlns:p15="http://schemas.microsoft.com/office/powerpoint/2012/main" xmlns="" timeZoneBias="4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1T07:28:39.100" idx="9">
    <p:pos x="10" y="10"/>
    <p:text>Make text shorter</p:text>
    <p:extLst>
      <p:ext uri="{C676402C-5697-4E1C-873F-D02D1690AC5C}">
        <p15:threadingInfo xmlns:p15="http://schemas.microsoft.com/office/powerpoint/2012/main" xmlns="" timeZoneBias="4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1T07:28:50.428" idx="10">
    <p:pos x="10" y="10"/>
    <p:text>High level bullets only</p:text>
    <p:extLst>
      <p:ext uri="{C676402C-5697-4E1C-873F-D02D1690AC5C}">
        <p15:threadingInfo xmlns:p15="http://schemas.microsoft.com/office/powerpoint/2012/main" xmlns="" timeZoneBias="4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1T07:29:03.393" idx="11">
    <p:pos x="10" y="10"/>
    <p:text>Script these points and eliminate slide.</p:text>
    <p:extLst>
      <p:ext uri="{C676402C-5697-4E1C-873F-D02D1690AC5C}">
        <p15:threadingInfo xmlns:p15="http://schemas.microsoft.com/office/powerpoint/2012/main" xmlns="" timeZoneBias="4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01T07:29:24.803" idx="12">
    <p:pos x="10" y="10"/>
    <p:text>This is ok, but not sure it is a housing thing</p:text>
    <p:extLst>
      <p:ext uri="{C676402C-5697-4E1C-873F-D02D1690AC5C}">
        <p15:threadingInfo xmlns:p15="http://schemas.microsoft.com/office/powerpoint/2012/main" xmlns="" timeZoneBias="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618E60-EB0A-4D4A-B1CE-E92989C1C517}" type="doc">
      <dgm:prSet loTypeId="urn:microsoft.com/office/officeart/2008/layout/Lin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F7331A6C-BFFD-4F81-A02D-AFF7AAE4E81A}">
      <dgm:prSet custT="1"/>
      <dgm:spPr/>
      <dgm:t>
        <a:bodyPr/>
        <a:lstStyle/>
        <a:p>
          <a:pPr>
            <a:buNone/>
          </a:pPr>
          <a:r>
            <a:rPr lang="en-US" sz="2600" b="1" dirty="0">
              <a:solidFill>
                <a:srgbClr val="000000"/>
              </a:solidFill>
            </a:rPr>
            <a:t>Overview of Marin Housing</a:t>
          </a:r>
          <a:endParaRPr lang="en-US" sz="2600" dirty="0">
            <a:solidFill>
              <a:srgbClr val="000000"/>
            </a:solidFill>
          </a:endParaRPr>
        </a:p>
        <a:p>
          <a:pPr>
            <a:buNone/>
          </a:pPr>
          <a:r>
            <a:rPr lang="en-US" sz="2000" b="1" dirty="0">
              <a:solidFill>
                <a:srgbClr val="2E75B5"/>
              </a:solidFill>
            </a:rPr>
            <a:t>Dr. Robert Eyler</a:t>
          </a:r>
          <a:r>
            <a:rPr lang="en-US" sz="2000" b="1" dirty="0">
              <a:solidFill>
                <a:srgbClr val="2E75B5"/>
              </a:solidFill>
              <a:cs typeface="Calibri"/>
            </a:rPr>
            <a:t>, Chief Economist</a:t>
          </a:r>
          <a:endParaRPr lang="en-US" sz="2000" dirty="0"/>
        </a:p>
      </dgm:t>
    </dgm:pt>
    <dgm:pt modelId="{DBAFF874-C0F2-4BFD-AA4A-A97D90BB118A}" type="parTrans" cxnId="{014579B8-584D-4461-8659-A1D7B0759C30}">
      <dgm:prSet/>
      <dgm:spPr/>
      <dgm:t>
        <a:bodyPr/>
        <a:lstStyle/>
        <a:p>
          <a:endParaRPr lang="en-US"/>
        </a:p>
      </dgm:t>
    </dgm:pt>
    <dgm:pt modelId="{26D3B443-C6EF-4463-912E-94A4EE2C2DE6}" type="sibTrans" cxnId="{014579B8-584D-4461-8659-A1D7B0759C30}">
      <dgm:prSet/>
      <dgm:spPr/>
      <dgm:t>
        <a:bodyPr/>
        <a:lstStyle/>
        <a:p>
          <a:endParaRPr lang="en-US"/>
        </a:p>
      </dgm:t>
    </dgm:pt>
    <dgm:pt modelId="{93900104-A28F-421C-A6D3-750BA6C41E12}">
      <dgm:prSet custT="1"/>
      <dgm:spPr/>
      <dgm:t>
        <a:bodyPr/>
        <a:lstStyle/>
        <a:p>
          <a:pPr>
            <a:buNone/>
          </a:pPr>
          <a:r>
            <a:rPr lang="en-US" sz="2600" b="1" dirty="0">
              <a:solidFill>
                <a:srgbClr val="000000"/>
              </a:solidFill>
            </a:rPr>
            <a:t>Key Findings – Costs and Barriers</a:t>
          </a:r>
          <a:endParaRPr lang="en-US" sz="2600" b="1" dirty="0">
            <a:solidFill>
              <a:srgbClr val="000000"/>
            </a:solidFill>
            <a:cs typeface="Calibri"/>
          </a:endParaRPr>
        </a:p>
        <a:p>
          <a:pPr>
            <a:buNone/>
          </a:pPr>
          <a:r>
            <a:rPr lang="en-US" sz="2000" b="1" dirty="0" err="1">
              <a:solidFill>
                <a:srgbClr val="2E75B5"/>
              </a:solidFill>
            </a:rPr>
            <a:t>Jesús</a:t>
          </a:r>
          <a:r>
            <a:rPr lang="en-US" sz="2000" b="1" dirty="0">
              <a:solidFill>
                <a:srgbClr val="2E75B5"/>
              </a:solidFill>
            </a:rPr>
            <a:t> </a:t>
          </a:r>
          <a:r>
            <a:rPr lang="en-US" sz="2000" b="1" dirty="0" err="1">
              <a:solidFill>
                <a:srgbClr val="2E75B5"/>
              </a:solidFill>
            </a:rPr>
            <a:t>Guzmán</a:t>
          </a:r>
          <a:r>
            <a:rPr lang="en-US" sz="2000" b="1" dirty="0">
              <a:solidFill>
                <a:srgbClr val="2E75B5"/>
              </a:solidFill>
            </a:rPr>
            <a:t>, </a:t>
          </a:r>
          <a:r>
            <a:rPr lang="en-US" sz="2000" b="1" dirty="0">
              <a:solidFill>
                <a:srgbClr val="2E75B5"/>
              </a:solidFill>
              <a:cs typeface="Calibri"/>
            </a:rPr>
            <a:t>Graduate Student Consultant</a:t>
          </a:r>
          <a:endParaRPr lang="en-US" sz="2000" dirty="0"/>
        </a:p>
      </dgm:t>
    </dgm:pt>
    <dgm:pt modelId="{75712414-B688-429E-865B-3F671E7DCB20}" type="parTrans" cxnId="{2C791025-1AB3-4800-AF13-6633AD0C13C8}">
      <dgm:prSet/>
      <dgm:spPr/>
      <dgm:t>
        <a:bodyPr/>
        <a:lstStyle/>
        <a:p>
          <a:endParaRPr lang="en-US"/>
        </a:p>
      </dgm:t>
    </dgm:pt>
    <dgm:pt modelId="{CE9BB6B1-E656-4FF4-B263-C363769E54EA}" type="sibTrans" cxnId="{2C791025-1AB3-4800-AF13-6633AD0C13C8}">
      <dgm:prSet/>
      <dgm:spPr/>
      <dgm:t>
        <a:bodyPr/>
        <a:lstStyle/>
        <a:p>
          <a:endParaRPr lang="en-US"/>
        </a:p>
      </dgm:t>
    </dgm:pt>
    <dgm:pt modelId="{27C35679-B623-487A-9DC0-581636D73429}">
      <dgm:prSet custT="1"/>
      <dgm:spPr/>
      <dgm:t>
        <a:bodyPr/>
        <a:lstStyle/>
        <a:p>
          <a:pPr>
            <a:buNone/>
          </a:pPr>
          <a:r>
            <a:rPr lang="en-US" sz="2600" b="1" dirty="0">
              <a:solidFill>
                <a:srgbClr val="000000"/>
              </a:solidFill>
            </a:rPr>
            <a:t>Potential Solutions</a:t>
          </a:r>
          <a:endParaRPr lang="en-US" sz="2600" b="1" dirty="0">
            <a:solidFill>
              <a:srgbClr val="000000"/>
            </a:solidFill>
            <a:cs typeface="Calibri"/>
          </a:endParaRPr>
        </a:p>
        <a:p>
          <a:pPr>
            <a:buNone/>
          </a:pPr>
          <a:r>
            <a:rPr lang="en-US" sz="2000" b="1" dirty="0">
              <a:solidFill>
                <a:srgbClr val="2E75B5"/>
              </a:solidFill>
            </a:rPr>
            <a:t>Robin Sternberg</a:t>
          </a:r>
          <a:r>
            <a:rPr lang="en-US" sz="2000" b="1" dirty="0">
              <a:solidFill>
                <a:srgbClr val="2E75B5"/>
              </a:solidFill>
              <a:cs typeface="Calibri"/>
            </a:rPr>
            <a:t>, CEO</a:t>
          </a:r>
          <a:endParaRPr lang="en-US" sz="2000" dirty="0"/>
        </a:p>
      </dgm:t>
    </dgm:pt>
    <dgm:pt modelId="{A58ACE49-A25A-4ABE-8CA3-E7D12264D6D8}" type="parTrans" cxnId="{F42A54E5-2A96-4DF3-BD3B-B6069945FF82}">
      <dgm:prSet/>
      <dgm:spPr/>
      <dgm:t>
        <a:bodyPr/>
        <a:lstStyle/>
        <a:p>
          <a:endParaRPr lang="en-US"/>
        </a:p>
      </dgm:t>
    </dgm:pt>
    <dgm:pt modelId="{980D8AC7-8C5E-48FE-84FC-C325354483EA}" type="sibTrans" cxnId="{F42A54E5-2A96-4DF3-BD3B-B6069945FF82}">
      <dgm:prSet/>
      <dgm:spPr/>
      <dgm:t>
        <a:bodyPr/>
        <a:lstStyle/>
        <a:p>
          <a:endParaRPr lang="en-US"/>
        </a:p>
      </dgm:t>
    </dgm:pt>
    <dgm:pt modelId="{9F5C3617-5D37-314D-8EF2-3C9F2D6C3FBC}">
      <dgm:prSet custT="1"/>
      <dgm:spPr/>
      <dgm:t>
        <a:bodyPr/>
        <a:lstStyle/>
        <a:p>
          <a:pPr>
            <a:buNone/>
          </a:pPr>
          <a:r>
            <a:rPr lang="en-US" sz="2600" b="1" dirty="0">
              <a:solidFill>
                <a:schemeClr val="tx1"/>
              </a:solidFill>
              <a:cs typeface="Calibri"/>
            </a:rPr>
            <a:t>State Update/Q&amp;A</a:t>
          </a:r>
        </a:p>
        <a:p>
          <a:pPr>
            <a:buNone/>
          </a:pPr>
          <a:r>
            <a:rPr lang="en-US" sz="2000" b="1" dirty="0">
              <a:solidFill>
                <a:srgbClr val="2E75B5"/>
              </a:solidFill>
              <a:cs typeface="Calibri"/>
            </a:rPr>
            <a:t>Senator Mike McGuire</a:t>
          </a:r>
        </a:p>
      </dgm:t>
    </dgm:pt>
    <dgm:pt modelId="{666F0E45-84E0-DA48-8F67-9BDF5A406CDB}" type="parTrans" cxnId="{02BAEC2C-6AAB-094B-8B3F-1A7AF946DC75}">
      <dgm:prSet/>
      <dgm:spPr/>
      <dgm:t>
        <a:bodyPr/>
        <a:lstStyle/>
        <a:p>
          <a:endParaRPr lang="en-US"/>
        </a:p>
      </dgm:t>
    </dgm:pt>
    <dgm:pt modelId="{8E540689-6C74-A246-9DA1-CFC7F4F24B6B}" type="sibTrans" cxnId="{02BAEC2C-6AAB-094B-8B3F-1A7AF946DC75}">
      <dgm:prSet/>
      <dgm:spPr/>
      <dgm:t>
        <a:bodyPr/>
        <a:lstStyle/>
        <a:p>
          <a:endParaRPr lang="en-US"/>
        </a:p>
      </dgm:t>
    </dgm:pt>
    <dgm:pt modelId="{596C0FD6-0E8F-D344-8FF1-793DD9F992E3}" type="pres">
      <dgm:prSet presAssocID="{0A618E60-EB0A-4D4A-B1CE-E92989C1C51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78934201-2780-0445-A34E-E7A3D9697C9B}" type="pres">
      <dgm:prSet presAssocID="{F7331A6C-BFFD-4F81-A02D-AFF7AAE4E81A}" presName="thickLine" presStyleLbl="alignNode1" presStyleIdx="0" presStyleCnt="4"/>
      <dgm:spPr/>
    </dgm:pt>
    <dgm:pt modelId="{CF155B1F-4BAA-9E46-8D57-5477A245FFEB}" type="pres">
      <dgm:prSet presAssocID="{F7331A6C-BFFD-4F81-A02D-AFF7AAE4E81A}" presName="horz1" presStyleCnt="0"/>
      <dgm:spPr/>
    </dgm:pt>
    <dgm:pt modelId="{BE024D7D-640B-0449-A74C-9A3900CBB9C3}" type="pres">
      <dgm:prSet presAssocID="{F7331A6C-BFFD-4F81-A02D-AFF7AAE4E81A}" presName="tx1" presStyleLbl="revTx" presStyleIdx="0" presStyleCnt="4"/>
      <dgm:spPr/>
      <dgm:t>
        <a:bodyPr/>
        <a:lstStyle/>
        <a:p>
          <a:endParaRPr lang="en-US"/>
        </a:p>
      </dgm:t>
    </dgm:pt>
    <dgm:pt modelId="{93139E06-46D2-DD47-9B9F-80035681B558}" type="pres">
      <dgm:prSet presAssocID="{F7331A6C-BFFD-4F81-A02D-AFF7AAE4E81A}" presName="vert1" presStyleCnt="0"/>
      <dgm:spPr/>
    </dgm:pt>
    <dgm:pt modelId="{B83C00E4-7B3D-FB4D-AB4E-EC8BD02B2752}" type="pres">
      <dgm:prSet presAssocID="{93900104-A28F-421C-A6D3-750BA6C41E12}" presName="thickLine" presStyleLbl="alignNode1" presStyleIdx="1" presStyleCnt="4"/>
      <dgm:spPr/>
    </dgm:pt>
    <dgm:pt modelId="{1878B054-F097-7047-9E84-17F851072A20}" type="pres">
      <dgm:prSet presAssocID="{93900104-A28F-421C-A6D3-750BA6C41E12}" presName="horz1" presStyleCnt="0"/>
      <dgm:spPr/>
    </dgm:pt>
    <dgm:pt modelId="{2E3DA2CA-D4BB-974C-9BBA-4192CF593777}" type="pres">
      <dgm:prSet presAssocID="{93900104-A28F-421C-A6D3-750BA6C41E12}" presName="tx1" presStyleLbl="revTx" presStyleIdx="1" presStyleCnt="4"/>
      <dgm:spPr/>
      <dgm:t>
        <a:bodyPr/>
        <a:lstStyle/>
        <a:p>
          <a:endParaRPr lang="en-US"/>
        </a:p>
      </dgm:t>
    </dgm:pt>
    <dgm:pt modelId="{20527619-2461-F649-A90D-E9099407D627}" type="pres">
      <dgm:prSet presAssocID="{93900104-A28F-421C-A6D3-750BA6C41E12}" presName="vert1" presStyleCnt="0"/>
      <dgm:spPr/>
    </dgm:pt>
    <dgm:pt modelId="{806BDEEB-5358-484B-A2CC-A9FBAECCD014}" type="pres">
      <dgm:prSet presAssocID="{27C35679-B623-487A-9DC0-581636D73429}" presName="thickLine" presStyleLbl="alignNode1" presStyleIdx="2" presStyleCnt="4"/>
      <dgm:spPr/>
    </dgm:pt>
    <dgm:pt modelId="{0E4C9393-5A7E-4844-92AA-823D68FCF1D3}" type="pres">
      <dgm:prSet presAssocID="{27C35679-B623-487A-9DC0-581636D73429}" presName="horz1" presStyleCnt="0"/>
      <dgm:spPr/>
    </dgm:pt>
    <dgm:pt modelId="{C11F9DEB-D96B-7440-B742-C88B565745AF}" type="pres">
      <dgm:prSet presAssocID="{27C35679-B623-487A-9DC0-581636D73429}" presName="tx1" presStyleLbl="revTx" presStyleIdx="2" presStyleCnt="4"/>
      <dgm:spPr/>
      <dgm:t>
        <a:bodyPr/>
        <a:lstStyle/>
        <a:p>
          <a:endParaRPr lang="en-US"/>
        </a:p>
      </dgm:t>
    </dgm:pt>
    <dgm:pt modelId="{D4EDF760-57AE-D84D-BA27-1A66C3CD1121}" type="pres">
      <dgm:prSet presAssocID="{27C35679-B623-487A-9DC0-581636D73429}" presName="vert1" presStyleCnt="0"/>
      <dgm:spPr/>
    </dgm:pt>
    <dgm:pt modelId="{DE905F0D-D73D-F84A-B5B7-7ABE87A45B39}" type="pres">
      <dgm:prSet presAssocID="{9F5C3617-5D37-314D-8EF2-3C9F2D6C3FBC}" presName="thickLine" presStyleLbl="alignNode1" presStyleIdx="3" presStyleCnt="4"/>
      <dgm:spPr/>
    </dgm:pt>
    <dgm:pt modelId="{B58D7222-9E6B-9D45-ADA6-92B140E79A8E}" type="pres">
      <dgm:prSet presAssocID="{9F5C3617-5D37-314D-8EF2-3C9F2D6C3FBC}" presName="horz1" presStyleCnt="0"/>
      <dgm:spPr/>
    </dgm:pt>
    <dgm:pt modelId="{763A0BAB-894D-F144-BF4D-D4F9031B7162}" type="pres">
      <dgm:prSet presAssocID="{9F5C3617-5D37-314D-8EF2-3C9F2D6C3FBC}" presName="tx1" presStyleLbl="revTx" presStyleIdx="3" presStyleCnt="4"/>
      <dgm:spPr/>
      <dgm:t>
        <a:bodyPr/>
        <a:lstStyle/>
        <a:p>
          <a:endParaRPr lang="en-US"/>
        </a:p>
      </dgm:t>
    </dgm:pt>
    <dgm:pt modelId="{4B593827-EAF8-AA4A-9696-66BA1C523C8C}" type="pres">
      <dgm:prSet presAssocID="{9F5C3617-5D37-314D-8EF2-3C9F2D6C3FBC}" presName="vert1" presStyleCnt="0"/>
      <dgm:spPr/>
    </dgm:pt>
  </dgm:ptLst>
  <dgm:cxnLst>
    <dgm:cxn modelId="{E881EAB5-E60D-DD48-A874-68F0EED7BDA2}" type="presOf" srcId="{0A618E60-EB0A-4D4A-B1CE-E92989C1C517}" destId="{596C0FD6-0E8F-D344-8FF1-793DD9F992E3}" srcOrd="0" destOrd="0" presId="urn:microsoft.com/office/officeart/2008/layout/LinedList"/>
    <dgm:cxn modelId="{2C791025-1AB3-4800-AF13-6633AD0C13C8}" srcId="{0A618E60-EB0A-4D4A-B1CE-E92989C1C517}" destId="{93900104-A28F-421C-A6D3-750BA6C41E12}" srcOrd="1" destOrd="0" parTransId="{75712414-B688-429E-865B-3F671E7DCB20}" sibTransId="{CE9BB6B1-E656-4FF4-B263-C363769E54EA}"/>
    <dgm:cxn modelId="{8650A0C5-9871-2944-8798-57FA9DB9BB19}" type="presOf" srcId="{9F5C3617-5D37-314D-8EF2-3C9F2D6C3FBC}" destId="{763A0BAB-894D-F144-BF4D-D4F9031B7162}" srcOrd="0" destOrd="0" presId="urn:microsoft.com/office/officeart/2008/layout/LinedList"/>
    <dgm:cxn modelId="{9DCC376A-DDAE-7345-8823-6F329B70C48C}" type="presOf" srcId="{93900104-A28F-421C-A6D3-750BA6C41E12}" destId="{2E3DA2CA-D4BB-974C-9BBA-4192CF593777}" srcOrd="0" destOrd="0" presId="urn:microsoft.com/office/officeart/2008/layout/LinedList"/>
    <dgm:cxn modelId="{19158C26-4CF7-BA4F-85F6-294A3DD68ED4}" type="presOf" srcId="{F7331A6C-BFFD-4F81-A02D-AFF7AAE4E81A}" destId="{BE024D7D-640B-0449-A74C-9A3900CBB9C3}" srcOrd="0" destOrd="0" presId="urn:microsoft.com/office/officeart/2008/layout/LinedList"/>
    <dgm:cxn modelId="{2C6001DB-C899-AB4C-A09F-0DF0B51B2F8E}" type="presOf" srcId="{27C35679-B623-487A-9DC0-581636D73429}" destId="{C11F9DEB-D96B-7440-B742-C88B565745AF}" srcOrd="0" destOrd="0" presId="urn:microsoft.com/office/officeart/2008/layout/LinedList"/>
    <dgm:cxn modelId="{014579B8-584D-4461-8659-A1D7B0759C30}" srcId="{0A618E60-EB0A-4D4A-B1CE-E92989C1C517}" destId="{F7331A6C-BFFD-4F81-A02D-AFF7AAE4E81A}" srcOrd="0" destOrd="0" parTransId="{DBAFF874-C0F2-4BFD-AA4A-A97D90BB118A}" sibTransId="{26D3B443-C6EF-4463-912E-94A4EE2C2DE6}"/>
    <dgm:cxn modelId="{F42A54E5-2A96-4DF3-BD3B-B6069945FF82}" srcId="{0A618E60-EB0A-4D4A-B1CE-E92989C1C517}" destId="{27C35679-B623-487A-9DC0-581636D73429}" srcOrd="2" destOrd="0" parTransId="{A58ACE49-A25A-4ABE-8CA3-E7D12264D6D8}" sibTransId="{980D8AC7-8C5E-48FE-84FC-C325354483EA}"/>
    <dgm:cxn modelId="{02BAEC2C-6AAB-094B-8B3F-1A7AF946DC75}" srcId="{0A618E60-EB0A-4D4A-B1CE-E92989C1C517}" destId="{9F5C3617-5D37-314D-8EF2-3C9F2D6C3FBC}" srcOrd="3" destOrd="0" parTransId="{666F0E45-84E0-DA48-8F67-9BDF5A406CDB}" sibTransId="{8E540689-6C74-A246-9DA1-CFC7F4F24B6B}"/>
    <dgm:cxn modelId="{FAB9DFAA-E5A4-2245-B18A-46A23C0BF13F}" type="presParOf" srcId="{596C0FD6-0E8F-D344-8FF1-793DD9F992E3}" destId="{78934201-2780-0445-A34E-E7A3D9697C9B}" srcOrd="0" destOrd="0" presId="urn:microsoft.com/office/officeart/2008/layout/LinedList"/>
    <dgm:cxn modelId="{19EB7C48-EA50-0A4D-86AC-8F387CA02D83}" type="presParOf" srcId="{596C0FD6-0E8F-D344-8FF1-793DD9F992E3}" destId="{CF155B1F-4BAA-9E46-8D57-5477A245FFEB}" srcOrd="1" destOrd="0" presId="urn:microsoft.com/office/officeart/2008/layout/LinedList"/>
    <dgm:cxn modelId="{E0281E85-671E-CF43-8A8B-AFF0F8B767E0}" type="presParOf" srcId="{CF155B1F-4BAA-9E46-8D57-5477A245FFEB}" destId="{BE024D7D-640B-0449-A74C-9A3900CBB9C3}" srcOrd="0" destOrd="0" presId="urn:microsoft.com/office/officeart/2008/layout/LinedList"/>
    <dgm:cxn modelId="{FDBB60CB-D9A7-164D-BDD6-551CC2058B8D}" type="presParOf" srcId="{CF155B1F-4BAA-9E46-8D57-5477A245FFEB}" destId="{93139E06-46D2-DD47-9B9F-80035681B558}" srcOrd="1" destOrd="0" presId="urn:microsoft.com/office/officeart/2008/layout/LinedList"/>
    <dgm:cxn modelId="{924F22B0-35F9-8945-8DA4-442D011A3B3D}" type="presParOf" srcId="{596C0FD6-0E8F-D344-8FF1-793DD9F992E3}" destId="{B83C00E4-7B3D-FB4D-AB4E-EC8BD02B2752}" srcOrd="2" destOrd="0" presId="urn:microsoft.com/office/officeart/2008/layout/LinedList"/>
    <dgm:cxn modelId="{90AFF85A-2FE4-514D-A09D-B99AC138CFEB}" type="presParOf" srcId="{596C0FD6-0E8F-D344-8FF1-793DD9F992E3}" destId="{1878B054-F097-7047-9E84-17F851072A20}" srcOrd="3" destOrd="0" presId="urn:microsoft.com/office/officeart/2008/layout/LinedList"/>
    <dgm:cxn modelId="{B97FF08C-8CA3-8348-B181-58BE6424A0CC}" type="presParOf" srcId="{1878B054-F097-7047-9E84-17F851072A20}" destId="{2E3DA2CA-D4BB-974C-9BBA-4192CF593777}" srcOrd="0" destOrd="0" presId="urn:microsoft.com/office/officeart/2008/layout/LinedList"/>
    <dgm:cxn modelId="{A6AFDB30-C948-2643-A28A-56BCD3DF04BE}" type="presParOf" srcId="{1878B054-F097-7047-9E84-17F851072A20}" destId="{20527619-2461-F649-A90D-E9099407D627}" srcOrd="1" destOrd="0" presId="urn:microsoft.com/office/officeart/2008/layout/LinedList"/>
    <dgm:cxn modelId="{1C4CD680-6A6D-F44C-B04D-078135D1D88B}" type="presParOf" srcId="{596C0FD6-0E8F-D344-8FF1-793DD9F992E3}" destId="{806BDEEB-5358-484B-A2CC-A9FBAECCD014}" srcOrd="4" destOrd="0" presId="urn:microsoft.com/office/officeart/2008/layout/LinedList"/>
    <dgm:cxn modelId="{FBE7A585-4BA2-2943-B238-C1D2AFAF9663}" type="presParOf" srcId="{596C0FD6-0E8F-D344-8FF1-793DD9F992E3}" destId="{0E4C9393-5A7E-4844-92AA-823D68FCF1D3}" srcOrd="5" destOrd="0" presId="urn:microsoft.com/office/officeart/2008/layout/LinedList"/>
    <dgm:cxn modelId="{A7E2C69E-DD1E-ED4C-A40E-1CC18CC67426}" type="presParOf" srcId="{0E4C9393-5A7E-4844-92AA-823D68FCF1D3}" destId="{C11F9DEB-D96B-7440-B742-C88B565745AF}" srcOrd="0" destOrd="0" presId="urn:microsoft.com/office/officeart/2008/layout/LinedList"/>
    <dgm:cxn modelId="{E63885AE-310A-E842-8438-D33924B6DD94}" type="presParOf" srcId="{0E4C9393-5A7E-4844-92AA-823D68FCF1D3}" destId="{D4EDF760-57AE-D84D-BA27-1A66C3CD1121}" srcOrd="1" destOrd="0" presId="urn:microsoft.com/office/officeart/2008/layout/LinedList"/>
    <dgm:cxn modelId="{F1DE3E99-9D9C-5940-A3D6-2CB6F4C027BC}" type="presParOf" srcId="{596C0FD6-0E8F-D344-8FF1-793DD9F992E3}" destId="{DE905F0D-D73D-F84A-B5B7-7ABE87A45B39}" srcOrd="6" destOrd="0" presId="urn:microsoft.com/office/officeart/2008/layout/LinedList"/>
    <dgm:cxn modelId="{75AA6A25-ACBC-544E-9D48-A393D044F956}" type="presParOf" srcId="{596C0FD6-0E8F-D344-8FF1-793DD9F992E3}" destId="{B58D7222-9E6B-9D45-ADA6-92B140E79A8E}" srcOrd="7" destOrd="0" presId="urn:microsoft.com/office/officeart/2008/layout/LinedList"/>
    <dgm:cxn modelId="{8D71CE52-0A56-B147-9BC7-C5437BD9F94C}" type="presParOf" srcId="{B58D7222-9E6B-9D45-ADA6-92B140E79A8E}" destId="{763A0BAB-894D-F144-BF4D-D4F9031B7162}" srcOrd="0" destOrd="0" presId="urn:microsoft.com/office/officeart/2008/layout/LinedList"/>
    <dgm:cxn modelId="{A711D025-D7D4-4848-A80C-960510B6B8ED}" type="presParOf" srcId="{B58D7222-9E6B-9D45-ADA6-92B140E79A8E}" destId="{4B593827-EAF8-AA4A-9696-66BA1C523C8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428E9D-BB81-4AC2-BCC4-0BC49B3B6446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437019-E0B2-4EEC-88F9-20887460E6F5}">
      <dgm:prSet phldrT="[Text]"/>
      <dgm:spPr/>
      <dgm:t>
        <a:bodyPr/>
        <a:lstStyle/>
        <a:p>
          <a:r>
            <a:rPr lang="en-US" dirty="0"/>
            <a:t>Marin County</a:t>
          </a:r>
        </a:p>
      </dgm:t>
    </dgm:pt>
    <dgm:pt modelId="{9C9F5E51-F80A-4E41-A55E-3BAEB1CE58D6}" type="parTrans" cxnId="{8467C9E3-0F05-44BE-A401-5059D50F25FF}">
      <dgm:prSet/>
      <dgm:spPr/>
      <dgm:t>
        <a:bodyPr/>
        <a:lstStyle/>
        <a:p>
          <a:endParaRPr lang="en-US"/>
        </a:p>
      </dgm:t>
    </dgm:pt>
    <dgm:pt modelId="{5A3AF955-A5E3-4621-95C5-052C86B3EE27}" type="sibTrans" cxnId="{8467C9E3-0F05-44BE-A401-5059D50F25FF}">
      <dgm:prSet/>
      <dgm:spPr/>
      <dgm:t>
        <a:bodyPr/>
        <a:lstStyle/>
        <a:p>
          <a:endParaRPr lang="en-US"/>
        </a:p>
      </dgm:t>
    </dgm:pt>
    <dgm:pt modelId="{0817642C-8FCD-4CAA-9017-68FA568DC898}">
      <dgm:prSet phldrT="[Text]"/>
      <dgm:spPr/>
      <dgm:t>
        <a:bodyPr/>
        <a:lstStyle/>
        <a:p>
          <a:r>
            <a:rPr lang="en-US" dirty="0"/>
            <a:t>Low traffic</a:t>
          </a:r>
        </a:p>
      </dgm:t>
    </dgm:pt>
    <dgm:pt modelId="{42932FFE-59E5-497D-964A-5A2BCEF1CF86}" type="parTrans" cxnId="{4543ACED-9FAD-4D21-A295-C1A0951F5BB5}">
      <dgm:prSet/>
      <dgm:spPr/>
      <dgm:t>
        <a:bodyPr/>
        <a:lstStyle/>
        <a:p>
          <a:endParaRPr lang="en-US"/>
        </a:p>
      </dgm:t>
    </dgm:pt>
    <dgm:pt modelId="{8D97362F-E6F7-4FA2-B6C5-341472FF02C7}" type="sibTrans" cxnId="{4543ACED-9FAD-4D21-A295-C1A0951F5BB5}">
      <dgm:prSet/>
      <dgm:spPr/>
      <dgm:t>
        <a:bodyPr/>
        <a:lstStyle/>
        <a:p>
          <a:endParaRPr lang="en-US"/>
        </a:p>
      </dgm:t>
    </dgm:pt>
    <dgm:pt modelId="{DC188F7A-FCC5-493B-8EAC-BB4C71075E18}">
      <dgm:prSet phldrT="[Text]"/>
      <dgm:spPr/>
      <dgm:t>
        <a:bodyPr/>
        <a:lstStyle/>
        <a:p>
          <a:r>
            <a:rPr lang="en-US" dirty="0"/>
            <a:t>Vibrant Job Market for all</a:t>
          </a:r>
        </a:p>
      </dgm:t>
    </dgm:pt>
    <dgm:pt modelId="{1FBF40A8-284B-4194-BC95-3B7F1833B807}" type="parTrans" cxnId="{5DC5C5AD-3C03-4EAE-BDBD-2A0741B2B5E7}">
      <dgm:prSet/>
      <dgm:spPr/>
      <dgm:t>
        <a:bodyPr/>
        <a:lstStyle/>
        <a:p>
          <a:endParaRPr lang="en-US"/>
        </a:p>
      </dgm:t>
    </dgm:pt>
    <dgm:pt modelId="{75B5FFCF-F87D-4BDD-985F-662CB4F38E55}" type="sibTrans" cxnId="{5DC5C5AD-3C03-4EAE-BDBD-2A0741B2B5E7}">
      <dgm:prSet/>
      <dgm:spPr/>
      <dgm:t>
        <a:bodyPr/>
        <a:lstStyle/>
        <a:p>
          <a:endParaRPr lang="en-US"/>
        </a:p>
      </dgm:t>
    </dgm:pt>
    <dgm:pt modelId="{5B43325D-8ED6-4766-A150-65EBE75BEB15}">
      <dgm:prSet phldrT="[Text]"/>
      <dgm:spPr/>
      <dgm:t>
        <a:bodyPr/>
        <a:lstStyle/>
        <a:p>
          <a:r>
            <a:rPr lang="en-US" dirty="0"/>
            <a:t>Slow growth of housing stock</a:t>
          </a:r>
        </a:p>
      </dgm:t>
    </dgm:pt>
    <dgm:pt modelId="{6010B805-3B41-44CA-99FB-35725D7F05CB}" type="parTrans" cxnId="{7739F0E5-A86E-4B4E-B104-316EAF8B1061}">
      <dgm:prSet/>
      <dgm:spPr/>
      <dgm:t>
        <a:bodyPr/>
        <a:lstStyle/>
        <a:p>
          <a:endParaRPr lang="en-US"/>
        </a:p>
      </dgm:t>
    </dgm:pt>
    <dgm:pt modelId="{B2C3FCC4-78D7-4ACA-98E3-ABA614A2632A}" type="sibTrans" cxnId="{7739F0E5-A86E-4B4E-B104-316EAF8B1061}">
      <dgm:prSet/>
      <dgm:spPr/>
      <dgm:t>
        <a:bodyPr/>
        <a:lstStyle/>
        <a:p>
          <a:endParaRPr lang="en-US"/>
        </a:p>
      </dgm:t>
    </dgm:pt>
    <dgm:pt modelId="{4807C9F8-235A-42BB-A8AA-876AA8618E65}">
      <dgm:prSet phldrT="[Text]"/>
      <dgm:spPr/>
      <dgm:t>
        <a:bodyPr/>
        <a:lstStyle/>
        <a:p>
          <a:r>
            <a:rPr lang="en-US" dirty="0"/>
            <a:t>Low density</a:t>
          </a:r>
        </a:p>
      </dgm:t>
    </dgm:pt>
    <dgm:pt modelId="{69D93B58-F666-4241-B13F-C80D160AFAF7}" type="parTrans" cxnId="{D349E694-75AA-464B-96CB-BD22F90FEB08}">
      <dgm:prSet/>
      <dgm:spPr/>
      <dgm:t>
        <a:bodyPr/>
        <a:lstStyle/>
        <a:p>
          <a:endParaRPr lang="en-US"/>
        </a:p>
      </dgm:t>
    </dgm:pt>
    <dgm:pt modelId="{B1E20233-A44E-45BE-9803-802C70F24FFC}" type="sibTrans" cxnId="{D349E694-75AA-464B-96CB-BD22F90FEB08}">
      <dgm:prSet/>
      <dgm:spPr/>
      <dgm:t>
        <a:bodyPr/>
        <a:lstStyle/>
        <a:p>
          <a:endParaRPr lang="en-US"/>
        </a:p>
      </dgm:t>
    </dgm:pt>
    <dgm:pt modelId="{8882A579-7311-4204-8256-38CF2DD94CB5}" type="pres">
      <dgm:prSet presAssocID="{56428E9D-BB81-4AC2-BCC4-0BC49B3B6446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C3F268-AE48-4611-84FC-886306D27B64}" type="pres">
      <dgm:prSet presAssocID="{56428E9D-BB81-4AC2-BCC4-0BC49B3B6446}" presName="matrix" presStyleCnt="0"/>
      <dgm:spPr/>
    </dgm:pt>
    <dgm:pt modelId="{7CADBA29-4113-42A0-954E-DD8BFE7B587D}" type="pres">
      <dgm:prSet presAssocID="{56428E9D-BB81-4AC2-BCC4-0BC49B3B6446}" presName="tile1" presStyleLbl="node1" presStyleIdx="0" presStyleCnt="4"/>
      <dgm:spPr/>
      <dgm:t>
        <a:bodyPr/>
        <a:lstStyle/>
        <a:p>
          <a:endParaRPr lang="en-US"/>
        </a:p>
      </dgm:t>
    </dgm:pt>
    <dgm:pt modelId="{A3ED9B32-578A-4DEF-9B98-06B3F58DEE52}" type="pres">
      <dgm:prSet presAssocID="{56428E9D-BB81-4AC2-BCC4-0BC49B3B6446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D90E68-A6C4-4A1D-BC3C-9FE8C8ED614A}" type="pres">
      <dgm:prSet presAssocID="{56428E9D-BB81-4AC2-BCC4-0BC49B3B6446}" presName="tile2" presStyleLbl="node1" presStyleIdx="1" presStyleCnt="4"/>
      <dgm:spPr/>
      <dgm:t>
        <a:bodyPr/>
        <a:lstStyle/>
        <a:p>
          <a:endParaRPr lang="en-US"/>
        </a:p>
      </dgm:t>
    </dgm:pt>
    <dgm:pt modelId="{F27396D1-1169-4AD2-9CDB-74FDD743AEB1}" type="pres">
      <dgm:prSet presAssocID="{56428E9D-BB81-4AC2-BCC4-0BC49B3B6446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F071B5-D1F7-418D-B3F7-BACDFEB85B98}" type="pres">
      <dgm:prSet presAssocID="{56428E9D-BB81-4AC2-BCC4-0BC49B3B6446}" presName="tile3" presStyleLbl="node1" presStyleIdx="2" presStyleCnt="4"/>
      <dgm:spPr/>
      <dgm:t>
        <a:bodyPr/>
        <a:lstStyle/>
        <a:p>
          <a:endParaRPr lang="en-US"/>
        </a:p>
      </dgm:t>
    </dgm:pt>
    <dgm:pt modelId="{B4B277D3-8BB4-40CB-888D-3C3868C4A4B2}" type="pres">
      <dgm:prSet presAssocID="{56428E9D-BB81-4AC2-BCC4-0BC49B3B6446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1DDCE0-7A13-455F-8992-19329B02B3DD}" type="pres">
      <dgm:prSet presAssocID="{56428E9D-BB81-4AC2-BCC4-0BC49B3B6446}" presName="tile4" presStyleLbl="node1" presStyleIdx="3" presStyleCnt="4" custLinFactNeighborX="72000" custLinFactNeighborY="9000"/>
      <dgm:spPr/>
      <dgm:t>
        <a:bodyPr/>
        <a:lstStyle/>
        <a:p>
          <a:endParaRPr lang="en-US"/>
        </a:p>
      </dgm:t>
    </dgm:pt>
    <dgm:pt modelId="{A7054A38-A404-41A1-941F-6A73F49811AB}" type="pres">
      <dgm:prSet presAssocID="{56428E9D-BB81-4AC2-BCC4-0BC49B3B6446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1D9C2D-1C3F-4CFD-B0EA-1D91BD5E44E2}" type="pres">
      <dgm:prSet presAssocID="{56428E9D-BB81-4AC2-BCC4-0BC49B3B6446}" presName="centerTile" presStyleLbl="fgShp" presStyleIdx="0" presStyleCnt="1" custScaleX="196429" custScaleY="13532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8B88069C-DB90-4BA8-82E5-A153445FC2B8}" type="presOf" srcId="{4807C9F8-235A-42BB-A8AA-876AA8618E65}" destId="{031DDCE0-7A13-455F-8992-19329B02B3DD}" srcOrd="0" destOrd="0" presId="urn:microsoft.com/office/officeart/2005/8/layout/matrix1"/>
    <dgm:cxn modelId="{BE31B8EE-F931-47D9-B9C4-3B6ECAE62277}" type="presOf" srcId="{5B43325D-8ED6-4766-A150-65EBE75BEB15}" destId="{65F071B5-D1F7-418D-B3F7-BACDFEB85B98}" srcOrd="0" destOrd="0" presId="urn:microsoft.com/office/officeart/2005/8/layout/matrix1"/>
    <dgm:cxn modelId="{D349E694-75AA-464B-96CB-BD22F90FEB08}" srcId="{F0437019-E0B2-4EEC-88F9-20887460E6F5}" destId="{4807C9F8-235A-42BB-A8AA-876AA8618E65}" srcOrd="3" destOrd="0" parTransId="{69D93B58-F666-4241-B13F-C80D160AFAF7}" sibTransId="{B1E20233-A44E-45BE-9803-802C70F24FFC}"/>
    <dgm:cxn modelId="{830E9232-195B-46E3-8D28-3453EC07A72B}" type="presOf" srcId="{F0437019-E0B2-4EEC-88F9-20887460E6F5}" destId="{421D9C2D-1C3F-4CFD-B0EA-1D91BD5E44E2}" srcOrd="0" destOrd="0" presId="urn:microsoft.com/office/officeart/2005/8/layout/matrix1"/>
    <dgm:cxn modelId="{7739F0E5-A86E-4B4E-B104-316EAF8B1061}" srcId="{F0437019-E0B2-4EEC-88F9-20887460E6F5}" destId="{5B43325D-8ED6-4766-A150-65EBE75BEB15}" srcOrd="2" destOrd="0" parTransId="{6010B805-3B41-44CA-99FB-35725D7F05CB}" sibTransId="{B2C3FCC4-78D7-4ACA-98E3-ABA614A2632A}"/>
    <dgm:cxn modelId="{3EDBFBB5-0063-4001-9403-C858030A32E9}" type="presOf" srcId="{0817642C-8FCD-4CAA-9017-68FA568DC898}" destId="{7CADBA29-4113-42A0-954E-DD8BFE7B587D}" srcOrd="0" destOrd="0" presId="urn:microsoft.com/office/officeart/2005/8/layout/matrix1"/>
    <dgm:cxn modelId="{5F4354D4-5A15-4720-8276-68562715B00A}" type="presOf" srcId="{4807C9F8-235A-42BB-A8AA-876AA8618E65}" destId="{A7054A38-A404-41A1-941F-6A73F49811AB}" srcOrd="1" destOrd="0" presId="urn:microsoft.com/office/officeart/2005/8/layout/matrix1"/>
    <dgm:cxn modelId="{FFA2CBED-E44A-420A-BB69-E6AB0238E75D}" type="presOf" srcId="{DC188F7A-FCC5-493B-8EAC-BB4C71075E18}" destId="{46D90E68-A6C4-4A1D-BC3C-9FE8C8ED614A}" srcOrd="0" destOrd="0" presId="urn:microsoft.com/office/officeart/2005/8/layout/matrix1"/>
    <dgm:cxn modelId="{4019B116-4681-4514-B4BD-FE3CA4C5C3AE}" type="presOf" srcId="{DC188F7A-FCC5-493B-8EAC-BB4C71075E18}" destId="{F27396D1-1169-4AD2-9CDB-74FDD743AEB1}" srcOrd="1" destOrd="0" presId="urn:microsoft.com/office/officeart/2005/8/layout/matrix1"/>
    <dgm:cxn modelId="{254ADB55-6F46-4375-9F5E-9BF78A90720F}" type="presOf" srcId="{56428E9D-BB81-4AC2-BCC4-0BC49B3B6446}" destId="{8882A579-7311-4204-8256-38CF2DD94CB5}" srcOrd="0" destOrd="0" presId="urn:microsoft.com/office/officeart/2005/8/layout/matrix1"/>
    <dgm:cxn modelId="{AC8716BB-E266-4FBA-BEC1-A777CA2E8215}" type="presOf" srcId="{5B43325D-8ED6-4766-A150-65EBE75BEB15}" destId="{B4B277D3-8BB4-40CB-888D-3C3868C4A4B2}" srcOrd="1" destOrd="0" presId="urn:microsoft.com/office/officeart/2005/8/layout/matrix1"/>
    <dgm:cxn modelId="{5DC5C5AD-3C03-4EAE-BDBD-2A0741B2B5E7}" srcId="{F0437019-E0B2-4EEC-88F9-20887460E6F5}" destId="{DC188F7A-FCC5-493B-8EAC-BB4C71075E18}" srcOrd="1" destOrd="0" parTransId="{1FBF40A8-284B-4194-BC95-3B7F1833B807}" sibTransId="{75B5FFCF-F87D-4BDD-985F-662CB4F38E55}"/>
    <dgm:cxn modelId="{4543ACED-9FAD-4D21-A295-C1A0951F5BB5}" srcId="{F0437019-E0B2-4EEC-88F9-20887460E6F5}" destId="{0817642C-8FCD-4CAA-9017-68FA568DC898}" srcOrd="0" destOrd="0" parTransId="{42932FFE-59E5-497D-964A-5A2BCEF1CF86}" sibTransId="{8D97362F-E6F7-4FA2-B6C5-341472FF02C7}"/>
    <dgm:cxn modelId="{8467C9E3-0F05-44BE-A401-5059D50F25FF}" srcId="{56428E9D-BB81-4AC2-BCC4-0BC49B3B6446}" destId="{F0437019-E0B2-4EEC-88F9-20887460E6F5}" srcOrd="0" destOrd="0" parTransId="{9C9F5E51-F80A-4E41-A55E-3BAEB1CE58D6}" sibTransId="{5A3AF955-A5E3-4621-95C5-052C86B3EE27}"/>
    <dgm:cxn modelId="{4E02B5A0-BFFB-4BF6-A16B-4CCD3AB57154}" type="presOf" srcId="{0817642C-8FCD-4CAA-9017-68FA568DC898}" destId="{A3ED9B32-578A-4DEF-9B98-06B3F58DEE52}" srcOrd="1" destOrd="0" presId="urn:microsoft.com/office/officeart/2005/8/layout/matrix1"/>
    <dgm:cxn modelId="{51524BA3-2FC9-41B8-8527-516572D220D1}" type="presParOf" srcId="{8882A579-7311-4204-8256-38CF2DD94CB5}" destId="{12C3F268-AE48-4611-84FC-886306D27B64}" srcOrd="0" destOrd="0" presId="urn:microsoft.com/office/officeart/2005/8/layout/matrix1"/>
    <dgm:cxn modelId="{D1714AC4-5EFA-4DEC-8A8D-6F2535A06EB4}" type="presParOf" srcId="{12C3F268-AE48-4611-84FC-886306D27B64}" destId="{7CADBA29-4113-42A0-954E-DD8BFE7B587D}" srcOrd="0" destOrd="0" presId="urn:microsoft.com/office/officeart/2005/8/layout/matrix1"/>
    <dgm:cxn modelId="{93A486D1-8A49-4844-B17E-A3C0530C763A}" type="presParOf" srcId="{12C3F268-AE48-4611-84FC-886306D27B64}" destId="{A3ED9B32-578A-4DEF-9B98-06B3F58DEE52}" srcOrd="1" destOrd="0" presId="urn:microsoft.com/office/officeart/2005/8/layout/matrix1"/>
    <dgm:cxn modelId="{83E66C19-9833-495E-AC8F-6ADB6480D212}" type="presParOf" srcId="{12C3F268-AE48-4611-84FC-886306D27B64}" destId="{46D90E68-A6C4-4A1D-BC3C-9FE8C8ED614A}" srcOrd="2" destOrd="0" presId="urn:microsoft.com/office/officeart/2005/8/layout/matrix1"/>
    <dgm:cxn modelId="{DC5DD880-C1F6-401E-9C02-3C081B64B6AC}" type="presParOf" srcId="{12C3F268-AE48-4611-84FC-886306D27B64}" destId="{F27396D1-1169-4AD2-9CDB-74FDD743AEB1}" srcOrd="3" destOrd="0" presId="urn:microsoft.com/office/officeart/2005/8/layout/matrix1"/>
    <dgm:cxn modelId="{E00F8AFC-0917-462C-A7D8-726345A3EC41}" type="presParOf" srcId="{12C3F268-AE48-4611-84FC-886306D27B64}" destId="{65F071B5-D1F7-418D-B3F7-BACDFEB85B98}" srcOrd="4" destOrd="0" presId="urn:microsoft.com/office/officeart/2005/8/layout/matrix1"/>
    <dgm:cxn modelId="{7C18DA68-2889-4825-8076-8C4FAEA5B955}" type="presParOf" srcId="{12C3F268-AE48-4611-84FC-886306D27B64}" destId="{B4B277D3-8BB4-40CB-888D-3C3868C4A4B2}" srcOrd="5" destOrd="0" presId="urn:microsoft.com/office/officeart/2005/8/layout/matrix1"/>
    <dgm:cxn modelId="{A28569C5-B4D4-4C86-849E-6700C17BC58A}" type="presParOf" srcId="{12C3F268-AE48-4611-84FC-886306D27B64}" destId="{031DDCE0-7A13-455F-8992-19329B02B3DD}" srcOrd="6" destOrd="0" presId="urn:microsoft.com/office/officeart/2005/8/layout/matrix1"/>
    <dgm:cxn modelId="{8B21B03E-3B71-4691-8275-190DB48F427E}" type="presParOf" srcId="{12C3F268-AE48-4611-84FC-886306D27B64}" destId="{A7054A38-A404-41A1-941F-6A73F49811AB}" srcOrd="7" destOrd="0" presId="urn:microsoft.com/office/officeart/2005/8/layout/matrix1"/>
    <dgm:cxn modelId="{49E1B543-83C2-49D3-B3B6-A4BFF4058A43}" type="presParOf" srcId="{8882A579-7311-4204-8256-38CF2DD94CB5}" destId="{421D9C2D-1C3F-4CFD-B0EA-1D91BD5E44E2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4C31B5-0366-4474-8B89-5810CBC8BE11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A6B9B5F1-AC2E-4538-A708-DD1097B578CE}">
      <dgm:prSet phldrT="[Text]"/>
      <dgm:spPr/>
      <dgm:t>
        <a:bodyPr/>
        <a:lstStyle/>
        <a:p>
          <a:r>
            <a:rPr lang="en-US" dirty="0"/>
            <a:t>$370MM</a:t>
          </a:r>
        </a:p>
      </dgm:t>
    </dgm:pt>
    <dgm:pt modelId="{8FD83E79-394A-43AE-BABB-E30774734B39}" type="parTrans" cxnId="{7AAC0E33-0F13-4D96-B6B1-FF9DBB473F10}">
      <dgm:prSet/>
      <dgm:spPr/>
      <dgm:t>
        <a:bodyPr/>
        <a:lstStyle/>
        <a:p>
          <a:endParaRPr lang="en-US"/>
        </a:p>
      </dgm:t>
    </dgm:pt>
    <dgm:pt modelId="{DE60BB4F-BD45-4128-864E-400D8BDC7E39}" type="sibTrans" cxnId="{7AAC0E33-0F13-4D96-B6B1-FF9DBB473F10}">
      <dgm:prSet/>
      <dgm:spPr/>
      <dgm:t>
        <a:bodyPr/>
        <a:lstStyle/>
        <a:p>
          <a:endParaRPr lang="en-US"/>
        </a:p>
      </dgm:t>
    </dgm:pt>
    <dgm:pt modelId="{6FB805B9-1CF4-4584-A912-0F6899048010}">
      <dgm:prSet phldrT="[Text]"/>
      <dgm:spPr/>
      <dgm:t>
        <a:bodyPr/>
        <a:lstStyle/>
        <a:p>
          <a:r>
            <a:rPr lang="en-US" dirty="0"/>
            <a:t>$130MM</a:t>
          </a:r>
        </a:p>
      </dgm:t>
    </dgm:pt>
    <dgm:pt modelId="{320A7FAC-F014-486A-9D50-CA26F3951EAE}" type="parTrans" cxnId="{B1C96321-A671-4A28-83E2-B9F447A6E0E5}">
      <dgm:prSet/>
      <dgm:spPr/>
      <dgm:t>
        <a:bodyPr/>
        <a:lstStyle/>
        <a:p>
          <a:endParaRPr lang="en-US"/>
        </a:p>
      </dgm:t>
    </dgm:pt>
    <dgm:pt modelId="{96F37BCB-1E08-405D-B239-C616349FA7D9}" type="sibTrans" cxnId="{B1C96321-A671-4A28-83E2-B9F447A6E0E5}">
      <dgm:prSet/>
      <dgm:spPr/>
      <dgm:t>
        <a:bodyPr/>
        <a:lstStyle/>
        <a:p>
          <a:endParaRPr lang="en-US"/>
        </a:p>
      </dgm:t>
    </dgm:pt>
    <dgm:pt modelId="{E9520F56-C894-4D3B-995E-BE67F1CA29E2}">
      <dgm:prSet phldrT="[Text]"/>
      <dgm:spPr/>
      <dgm:t>
        <a:bodyPr/>
        <a:lstStyle/>
        <a:p>
          <a:r>
            <a:rPr lang="en-US" dirty="0"/>
            <a:t>$500MM</a:t>
          </a:r>
        </a:p>
      </dgm:t>
    </dgm:pt>
    <dgm:pt modelId="{0C6C033C-3666-49D6-A634-808C9827C513}" type="parTrans" cxnId="{8B6A9C98-5B19-4B81-9027-F27C02A08067}">
      <dgm:prSet/>
      <dgm:spPr/>
      <dgm:t>
        <a:bodyPr/>
        <a:lstStyle/>
        <a:p>
          <a:endParaRPr lang="en-US"/>
        </a:p>
      </dgm:t>
    </dgm:pt>
    <dgm:pt modelId="{6FDD0036-8BD0-4208-9FD3-2185E44CD372}" type="sibTrans" cxnId="{8B6A9C98-5B19-4B81-9027-F27C02A08067}">
      <dgm:prSet/>
      <dgm:spPr/>
      <dgm:t>
        <a:bodyPr/>
        <a:lstStyle/>
        <a:p>
          <a:endParaRPr lang="en-US"/>
        </a:p>
      </dgm:t>
    </dgm:pt>
    <dgm:pt modelId="{9A40B179-B05D-4BB1-B9A7-FD7254C0FFE0}" type="pres">
      <dgm:prSet presAssocID="{2F4C31B5-0366-4474-8B89-5810CBC8BE11}" presName="CompostProcess" presStyleCnt="0">
        <dgm:presLayoutVars>
          <dgm:dir/>
          <dgm:resizeHandles val="exact"/>
        </dgm:presLayoutVars>
      </dgm:prSet>
      <dgm:spPr/>
    </dgm:pt>
    <dgm:pt modelId="{CFA41906-B882-4009-8B3F-9E0700E2F558}" type="pres">
      <dgm:prSet presAssocID="{2F4C31B5-0366-4474-8B89-5810CBC8BE11}" presName="arrow" presStyleLbl="bgShp" presStyleIdx="0" presStyleCnt="1"/>
      <dgm:spPr/>
    </dgm:pt>
    <dgm:pt modelId="{7BC13704-1757-42A1-9712-F5A5C2C75F57}" type="pres">
      <dgm:prSet presAssocID="{2F4C31B5-0366-4474-8B89-5810CBC8BE11}" presName="linearProcess" presStyleCnt="0"/>
      <dgm:spPr/>
    </dgm:pt>
    <dgm:pt modelId="{BB020A66-38BC-469F-B27E-3A013ABDCD2F}" type="pres">
      <dgm:prSet presAssocID="{A6B9B5F1-AC2E-4538-A708-DD1097B578CE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4B4ADE-24D1-4779-87E7-F6A6A1F04484}" type="pres">
      <dgm:prSet presAssocID="{DE60BB4F-BD45-4128-864E-400D8BDC7E39}" presName="sibTrans" presStyleCnt="0"/>
      <dgm:spPr/>
    </dgm:pt>
    <dgm:pt modelId="{52B11102-F258-45BF-BE72-4CBEBF04F6D5}" type="pres">
      <dgm:prSet presAssocID="{6FB805B9-1CF4-4584-A912-0F6899048010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D32D3D-A7EB-4DF8-AA9B-D358EA645DD5}" type="pres">
      <dgm:prSet presAssocID="{96F37BCB-1E08-405D-B239-C616349FA7D9}" presName="sibTrans" presStyleCnt="0"/>
      <dgm:spPr/>
    </dgm:pt>
    <dgm:pt modelId="{87C57E37-F065-4814-B3FC-75FCB2330A07}" type="pres">
      <dgm:prSet presAssocID="{E9520F56-C894-4D3B-995E-BE67F1CA29E2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318C46-20DF-4020-8011-25F2C8B70ABF}" type="presOf" srcId="{6FB805B9-1CF4-4584-A912-0F6899048010}" destId="{52B11102-F258-45BF-BE72-4CBEBF04F6D5}" srcOrd="0" destOrd="0" presId="urn:microsoft.com/office/officeart/2005/8/layout/hProcess9"/>
    <dgm:cxn modelId="{9128C3B9-60F7-45B0-B018-831D6F8EEBC7}" type="presOf" srcId="{2F4C31B5-0366-4474-8B89-5810CBC8BE11}" destId="{9A40B179-B05D-4BB1-B9A7-FD7254C0FFE0}" srcOrd="0" destOrd="0" presId="urn:microsoft.com/office/officeart/2005/8/layout/hProcess9"/>
    <dgm:cxn modelId="{B1C96321-A671-4A28-83E2-B9F447A6E0E5}" srcId="{2F4C31B5-0366-4474-8B89-5810CBC8BE11}" destId="{6FB805B9-1CF4-4584-A912-0F6899048010}" srcOrd="1" destOrd="0" parTransId="{320A7FAC-F014-486A-9D50-CA26F3951EAE}" sibTransId="{96F37BCB-1E08-405D-B239-C616349FA7D9}"/>
    <dgm:cxn modelId="{667B0F89-44EC-4F12-8CE1-9A8D094F8E7C}" type="presOf" srcId="{A6B9B5F1-AC2E-4538-A708-DD1097B578CE}" destId="{BB020A66-38BC-469F-B27E-3A013ABDCD2F}" srcOrd="0" destOrd="0" presId="urn:microsoft.com/office/officeart/2005/8/layout/hProcess9"/>
    <dgm:cxn modelId="{8B6A9C98-5B19-4B81-9027-F27C02A08067}" srcId="{2F4C31B5-0366-4474-8B89-5810CBC8BE11}" destId="{E9520F56-C894-4D3B-995E-BE67F1CA29E2}" srcOrd="2" destOrd="0" parTransId="{0C6C033C-3666-49D6-A634-808C9827C513}" sibTransId="{6FDD0036-8BD0-4208-9FD3-2185E44CD372}"/>
    <dgm:cxn modelId="{12FA0772-0C95-40D2-A648-33DF6DF15E09}" type="presOf" srcId="{E9520F56-C894-4D3B-995E-BE67F1CA29E2}" destId="{87C57E37-F065-4814-B3FC-75FCB2330A07}" srcOrd="0" destOrd="0" presId="urn:microsoft.com/office/officeart/2005/8/layout/hProcess9"/>
    <dgm:cxn modelId="{7AAC0E33-0F13-4D96-B6B1-FF9DBB473F10}" srcId="{2F4C31B5-0366-4474-8B89-5810CBC8BE11}" destId="{A6B9B5F1-AC2E-4538-A708-DD1097B578CE}" srcOrd="0" destOrd="0" parTransId="{8FD83E79-394A-43AE-BABB-E30774734B39}" sibTransId="{DE60BB4F-BD45-4128-864E-400D8BDC7E39}"/>
    <dgm:cxn modelId="{189BAF38-017F-4C34-8334-25AA375762CD}" type="presParOf" srcId="{9A40B179-B05D-4BB1-B9A7-FD7254C0FFE0}" destId="{CFA41906-B882-4009-8B3F-9E0700E2F558}" srcOrd="0" destOrd="0" presId="urn:microsoft.com/office/officeart/2005/8/layout/hProcess9"/>
    <dgm:cxn modelId="{5BFCF1BC-2FC8-4582-ABC1-6699B1843A37}" type="presParOf" srcId="{9A40B179-B05D-4BB1-B9A7-FD7254C0FFE0}" destId="{7BC13704-1757-42A1-9712-F5A5C2C75F57}" srcOrd="1" destOrd="0" presId="urn:microsoft.com/office/officeart/2005/8/layout/hProcess9"/>
    <dgm:cxn modelId="{A959E2C3-8F86-4920-8A5F-C5A456BBD6B4}" type="presParOf" srcId="{7BC13704-1757-42A1-9712-F5A5C2C75F57}" destId="{BB020A66-38BC-469F-B27E-3A013ABDCD2F}" srcOrd="0" destOrd="0" presId="urn:microsoft.com/office/officeart/2005/8/layout/hProcess9"/>
    <dgm:cxn modelId="{C8CA725D-02DD-4CF6-A684-690FC065349E}" type="presParOf" srcId="{7BC13704-1757-42A1-9712-F5A5C2C75F57}" destId="{E74B4ADE-24D1-4779-87E7-F6A6A1F04484}" srcOrd="1" destOrd="0" presId="urn:microsoft.com/office/officeart/2005/8/layout/hProcess9"/>
    <dgm:cxn modelId="{E8B90B12-2F41-40A7-BCE4-ED3C3731799C}" type="presParOf" srcId="{7BC13704-1757-42A1-9712-F5A5C2C75F57}" destId="{52B11102-F258-45BF-BE72-4CBEBF04F6D5}" srcOrd="2" destOrd="0" presId="urn:microsoft.com/office/officeart/2005/8/layout/hProcess9"/>
    <dgm:cxn modelId="{38982761-5822-4EEE-8165-6BD932688A2D}" type="presParOf" srcId="{7BC13704-1757-42A1-9712-F5A5C2C75F57}" destId="{5ED32D3D-A7EB-4DF8-AA9B-D358EA645DD5}" srcOrd="3" destOrd="0" presId="urn:microsoft.com/office/officeart/2005/8/layout/hProcess9"/>
    <dgm:cxn modelId="{31679207-D6BC-418E-BF37-D74CE2E94A35}" type="presParOf" srcId="{7BC13704-1757-42A1-9712-F5A5C2C75F57}" destId="{87C57E37-F065-4814-B3FC-75FCB2330A0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81CC28-276D-48A2-9428-0356569B88CC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830CDEBB-7524-423B-B9A4-F98D99DC1CD1}">
      <dgm:prSet phldrT="[Text]"/>
      <dgm:spPr/>
      <dgm:t>
        <a:bodyPr/>
        <a:lstStyle/>
        <a:p>
          <a:r>
            <a:rPr lang="en-US" sz="3000" dirty="0">
              <a:solidFill>
                <a:srgbClr val="000000"/>
              </a:solidFill>
              <a:latin typeface="Calibri Light"/>
              <a:cs typeface="Calibri Light"/>
            </a:rPr>
            <a:t>Housing Production</a:t>
          </a:r>
        </a:p>
      </dgm:t>
    </dgm:pt>
    <dgm:pt modelId="{F1C6CC77-14D9-4FAE-BC6A-6E709FD008A6}" type="parTrans" cxnId="{40AB7D34-BFE6-49D2-985B-DD73D5539DC3}">
      <dgm:prSet/>
      <dgm:spPr/>
    </dgm:pt>
    <dgm:pt modelId="{8B1AF46B-FDA4-4D3A-83BE-8A222E08CE36}" type="sibTrans" cxnId="{40AB7D34-BFE6-49D2-985B-DD73D5539DC3}">
      <dgm:prSet/>
      <dgm:spPr/>
    </dgm:pt>
    <dgm:pt modelId="{A00E7822-5D5E-4E37-A214-B1F1B1340DF5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  <a:cs typeface="Calibri Light"/>
            </a:rPr>
            <a:t>Value of Construction</a:t>
          </a:r>
        </a:p>
      </dgm:t>
    </dgm:pt>
    <dgm:pt modelId="{A668FF94-6581-43E1-8D3C-0A88D9DF6C96}" type="parTrans" cxnId="{55C19DA3-6EFF-4770-AC2C-941509263A97}">
      <dgm:prSet/>
      <dgm:spPr/>
    </dgm:pt>
    <dgm:pt modelId="{32EEDC83-31CB-42AE-8B06-D7A54D25A9E6}" type="sibTrans" cxnId="{55C19DA3-6EFF-4770-AC2C-941509263A97}">
      <dgm:prSet/>
      <dgm:spPr/>
    </dgm:pt>
    <dgm:pt modelId="{56B41F23-CE35-42D8-8D67-B2352195C2E1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  <a:cs typeface="Calibri Light"/>
            </a:rPr>
            <a:t>Impact on the Economy</a:t>
          </a:r>
        </a:p>
      </dgm:t>
    </dgm:pt>
    <dgm:pt modelId="{42523F0F-FDF9-4F03-A886-099E2F3FE5BE}" type="parTrans" cxnId="{AE275A7E-D172-48A2-9914-C3CE84BA4FD9}">
      <dgm:prSet/>
      <dgm:spPr/>
    </dgm:pt>
    <dgm:pt modelId="{C4987270-BDC4-4D5D-8853-D1F79FFA8CA4}" type="sibTrans" cxnId="{AE275A7E-D172-48A2-9914-C3CE84BA4FD9}">
      <dgm:prSet/>
      <dgm:spPr/>
    </dgm:pt>
    <dgm:pt modelId="{07B53D2E-3E14-4DA1-BAE9-90BAABBFBA51}" type="pres">
      <dgm:prSet presAssocID="{3F81CC28-276D-48A2-9428-0356569B88CC}" presName="CompostProcess" presStyleCnt="0">
        <dgm:presLayoutVars>
          <dgm:dir/>
          <dgm:resizeHandles val="exact"/>
        </dgm:presLayoutVars>
      </dgm:prSet>
      <dgm:spPr/>
    </dgm:pt>
    <dgm:pt modelId="{F3E127B2-978E-4E9B-BF89-8B9FEE5EFDA7}" type="pres">
      <dgm:prSet presAssocID="{3F81CC28-276D-48A2-9428-0356569B88CC}" presName="arrow" presStyleLbl="bgShp" presStyleIdx="0" presStyleCnt="1"/>
      <dgm:spPr/>
    </dgm:pt>
    <dgm:pt modelId="{C520EBB3-DD61-4062-807D-3ED3FA9D5FD1}" type="pres">
      <dgm:prSet presAssocID="{3F81CC28-276D-48A2-9428-0356569B88CC}" presName="linearProcess" presStyleCnt="0"/>
      <dgm:spPr/>
    </dgm:pt>
    <dgm:pt modelId="{60B94189-D1CB-4D4F-A772-19B5DD11991B}" type="pres">
      <dgm:prSet presAssocID="{830CDEBB-7524-423B-B9A4-F98D99DC1CD1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3857C1-4E48-4210-AA2E-0117631D30A9}" type="pres">
      <dgm:prSet presAssocID="{8B1AF46B-FDA4-4D3A-83BE-8A222E08CE36}" presName="sibTrans" presStyleCnt="0"/>
      <dgm:spPr/>
    </dgm:pt>
    <dgm:pt modelId="{35ABCDA4-FCDC-4A12-84C9-1E7F4C8D0626}" type="pres">
      <dgm:prSet presAssocID="{A00E7822-5D5E-4E37-A214-B1F1B1340DF5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ABCFCC-2CA9-4DC6-8FAC-21A8AD0BC0F3}" type="pres">
      <dgm:prSet presAssocID="{32EEDC83-31CB-42AE-8B06-D7A54D25A9E6}" presName="sibTrans" presStyleCnt="0"/>
      <dgm:spPr/>
    </dgm:pt>
    <dgm:pt modelId="{38A0231A-687C-4911-94C8-7672BB04F202}" type="pres">
      <dgm:prSet presAssocID="{56B41F23-CE35-42D8-8D67-B2352195C2E1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536665-8C90-4A74-85B7-E2C193D112CB}" type="presOf" srcId="{A00E7822-5D5E-4E37-A214-B1F1B1340DF5}" destId="{35ABCDA4-FCDC-4A12-84C9-1E7F4C8D0626}" srcOrd="0" destOrd="0" presId="urn:microsoft.com/office/officeart/2005/8/layout/hProcess9"/>
    <dgm:cxn modelId="{AE275A7E-D172-48A2-9914-C3CE84BA4FD9}" srcId="{3F81CC28-276D-48A2-9428-0356569B88CC}" destId="{56B41F23-CE35-42D8-8D67-B2352195C2E1}" srcOrd="2" destOrd="0" parTransId="{42523F0F-FDF9-4F03-A886-099E2F3FE5BE}" sibTransId="{C4987270-BDC4-4D5D-8853-D1F79FFA8CA4}"/>
    <dgm:cxn modelId="{55C19DA3-6EFF-4770-AC2C-941509263A97}" srcId="{3F81CC28-276D-48A2-9428-0356569B88CC}" destId="{A00E7822-5D5E-4E37-A214-B1F1B1340DF5}" srcOrd="1" destOrd="0" parTransId="{A668FF94-6581-43E1-8D3C-0A88D9DF6C96}" sibTransId="{32EEDC83-31CB-42AE-8B06-D7A54D25A9E6}"/>
    <dgm:cxn modelId="{C0C5AAFC-F9AC-4683-ACCF-8F7E9D3F40DE}" type="presOf" srcId="{830CDEBB-7524-423B-B9A4-F98D99DC1CD1}" destId="{60B94189-D1CB-4D4F-A772-19B5DD11991B}" srcOrd="0" destOrd="0" presId="urn:microsoft.com/office/officeart/2005/8/layout/hProcess9"/>
    <dgm:cxn modelId="{5E308718-B64F-461D-82FD-410A57FD33C4}" type="presOf" srcId="{3F81CC28-276D-48A2-9428-0356569B88CC}" destId="{07B53D2E-3E14-4DA1-BAE9-90BAABBFBA51}" srcOrd="0" destOrd="0" presId="urn:microsoft.com/office/officeart/2005/8/layout/hProcess9"/>
    <dgm:cxn modelId="{40AB7D34-BFE6-49D2-985B-DD73D5539DC3}" srcId="{3F81CC28-276D-48A2-9428-0356569B88CC}" destId="{830CDEBB-7524-423B-B9A4-F98D99DC1CD1}" srcOrd="0" destOrd="0" parTransId="{F1C6CC77-14D9-4FAE-BC6A-6E709FD008A6}" sibTransId="{8B1AF46B-FDA4-4D3A-83BE-8A222E08CE36}"/>
    <dgm:cxn modelId="{E6A8CBF5-79F6-40B6-AE4A-091A32550404}" type="presOf" srcId="{56B41F23-CE35-42D8-8D67-B2352195C2E1}" destId="{38A0231A-687C-4911-94C8-7672BB04F202}" srcOrd="0" destOrd="0" presId="urn:microsoft.com/office/officeart/2005/8/layout/hProcess9"/>
    <dgm:cxn modelId="{F4F93506-498E-4AF7-9683-5ED3F5FE63B8}" type="presParOf" srcId="{07B53D2E-3E14-4DA1-BAE9-90BAABBFBA51}" destId="{F3E127B2-978E-4E9B-BF89-8B9FEE5EFDA7}" srcOrd="0" destOrd="0" presId="urn:microsoft.com/office/officeart/2005/8/layout/hProcess9"/>
    <dgm:cxn modelId="{D5406B7A-8252-4245-B405-4E6DB8D28F99}" type="presParOf" srcId="{07B53D2E-3E14-4DA1-BAE9-90BAABBFBA51}" destId="{C520EBB3-DD61-4062-807D-3ED3FA9D5FD1}" srcOrd="1" destOrd="0" presId="urn:microsoft.com/office/officeart/2005/8/layout/hProcess9"/>
    <dgm:cxn modelId="{479A62F4-D895-4B6B-A935-C94D71DAF143}" type="presParOf" srcId="{C520EBB3-DD61-4062-807D-3ED3FA9D5FD1}" destId="{60B94189-D1CB-4D4F-A772-19B5DD11991B}" srcOrd="0" destOrd="0" presId="urn:microsoft.com/office/officeart/2005/8/layout/hProcess9"/>
    <dgm:cxn modelId="{1D0EFD70-2672-4E1B-A09F-E1E56C99D174}" type="presParOf" srcId="{C520EBB3-DD61-4062-807D-3ED3FA9D5FD1}" destId="{4A3857C1-4E48-4210-AA2E-0117631D30A9}" srcOrd="1" destOrd="0" presId="urn:microsoft.com/office/officeart/2005/8/layout/hProcess9"/>
    <dgm:cxn modelId="{C28CF238-3BCF-47BF-AB89-05673B4CBCC9}" type="presParOf" srcId="{C520EBB3-DD61-4062-807D-3ED3FA9D5FD1}" destId="{35ABCDA4-FCDC-4A12-84C9-1E7F4C8D0626}" srcOrd="2" destOrd="0" presId="urn:microsoft.com/office/officeart/2005/8/layout/hProcess9"/>
    <dgm:cxn modelId="{F6510B4B-D894-4ACF-87B5-9F0C3F3D9F64}" type="presParOf" srcId="{C520EBB3-DD61-4062-807D-3ED3FA9D5FD1}" destId="{C4ABCFCC-2CA9-4DC6-8FAC-21A8AD0BC0F3}" srcOrd="3" destOrd="0" presId="urn:microsoft.com/office/officeart/2005/8/layout/hProcess9"/>
    <dgm:cxn modelId="{7DE6F18F-F434-43D0-BDFE-A47A24C70EFF}" type="presParOf" srcId="{C520EBB3-DD61-4062-807D-3ED3FA9D5FD1}" destId="{38A0231A-687C-4911-94C8-7672BB04F202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934201-2780-0445-A34E-E7A3D9697C9B}">
      <dsp:nvSpPr>
        <dsp:cNvPr id="0" name=""/>
        <dsp:cNvSpPr/>
      </dsp:nvSpPr>
      <dsp:spPr>
        <a:xfrm>
          <a:off x="0" y="0"/>
          <a:ext cx="489446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024D7D-640B-0449-A74C-9A3900CBB9C3}">
      <dsp:nvSpPr>
        <dsp:cNvPr id="0" name=""/>
        <dsp:cNvSpPr/>
      </dsp:nvSpPr>
      <dsp:spPr>
        <a:xfrm>
          <a:off x="0" y="0"/>
          <a:ext cx="4894469" cy="109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rgbClr val="000000"/>
              </a:solidFill>
            </a:rPr>
            <a:t>Overview of Marin Housing</a:t>
          </a:r>
          <a:endParaRPr lang="en-US" sz="2600" kern="1200" dirty="0">
            <a:solidFill>
              <a:srgbClr val="000000"/>
            </a:solidFill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2E75B5"/>
              </a:solidFill>
            </a:rPr>
            <a:t>Dr. Robert Eyler</a:t>
          </a:r>
          <a:r>
            <a:rPr lang="en-US" sz="2000" b="1" kern="1200" dirty="0">
              <a:solidFill>
                <a:srgbClr val="2E75B5"/>
              </a:solidFill>
              <a:cs typeface="Calibri"/>
            </a:rPr>
            <a:t>, Chief Economist</a:t>
          </a:r>
          <a:endParaRPr lang="en-US" sz="2000" kern="1200" dirty="0"/>
        </a:p>
      </dsp:txBody>
      <dsp:txXfrm>
        <a:off x="0" y="0"/>
        <a:ext cx="4894469" cy="1094458"/>
      </dsp:txXfrm>
    </dsp:sp>
    <dsp:sp modelId="{B83C00E4-7B3D-FB4D-AB4E-EC8BD02B2752}">
      <dsp:nvSpPr>
        <dsp:cNvPr id="0" name=""/>
        <dsp:cNvSpPr/>
      </dsp:nvSpPr>
      <dsp:spPr>
        <a:xfrm>
          <a:off x="0" y="1094458"/>
          <a:ext cx="489446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3DA2CA-D4BB-974C-9BBA-4192CF593777}">
      <dsp:nvSpPr>
        <dsp:cNvPr id="0" name=""/>
        <dsp:cNvSpPr/>
      </dsp:nvSpPr>
      <dsp:spPr>
        <a:xfrm>
          <a:off x="0" y="1094458"/>
          <a:ext cx="4894469" cy="109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rgbClr val="000000"/>
              </a:solidFill>
            </a:rPr>
            <a:t>Key Findings – Costs and Barriers</a:t>
          </a:r>
          <a:endParaRPr lang="en-US" sz="2600" b="1" kern="1200" dirty="0">
            <a:solidFill>
              <a:srgbClr val="000000"/>
            </a:solidFill>
            <a:cs typeface="Calibri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rgbClr val="2E75B5"/>
              </a:solidFill>
            </a:rPr>
            <a:t>Jesús</a:t>
          </a:r>
          <a:r>
            <a:rPr lang="en-US" sz="2000" b="1" kern="1200" dirty="0">
              <a:solidFill>
                <a:srgbClr val="2E75B5"/>
              </a:solidFill>
            </a:rPr>
            <a:t> </a:t>
          </a:r>
          <a:r>
            <a:rPr lang="en-US" sz="2000" b="1" kern="1200" dirty="0" err="1">
              <a:solidFill>
                <a:srgbClr val="2E75B5"/>
              </a:solidFill>
            </a:rPr>
            <a:t>Guzmán</a:t>
          </a:r>
          <a:r>
            <a:rPr lang="en-US" sz="2000" b="1" kern="1200" dirty="0">
              <a:solidFill>
                <a:srgbClr val="2E75B5"/>
              </a:solidFill>
            </a:rPr>
            <a:t>, </a:t>
          </a:r>
          <a:r>
            <a:rPr lang="en-US" sz="2000" b="1" kern="1200" dirty="0">
              <a:solidFill>
                <a:srgbClr val="2E75B5"/>
              </a:solidFill>
              <a:cs typeface="Calibri"/>
            </a:rPr>
            <a:t>Graduate Student Consultant</a:t>
          </a:r>
          <a:endParaRPr lang="en-US" sz="2000" kern="1200" dirty="0"/>
        </a:p>
      </dsp:txBody>
      <dsp:txXfrm>
        <a:off x="0" y="1094458"/>
        <a:ext cx="4894469" cy="1094458"/>
      </dsp:txXfrm>
    </dsp:sp>
    <dsp:sp modelId="{806BDEEB-5358-484B-A2CC-A9FBAECCD014}">
      <dsp:nvSpPr>
        <dsp:cNvPr id="0" name=""/>
        <dsp:cNvSpPr/>
      </dsp:nvSpPr>
      <dsp:spPr>
        <a:xfrm>
          <a:off x="0" y="2188916"/>
          <a:ext cx="489446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1F9DEB-D96B-7440-B742-C88B565745AF}">
      <dsp:nvSpPr>
        <dsp:cNvPr id="0" name=""/>
        <dsp:cNvSpPr/>
      </dsp:nvSpPr>
      <dsp:spPr>
        <a:xfrm>
          <a:off x="0" y="2188916"/>
          <a:ext cx="4894469" cy="109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rgbClr val="000000"/>
              </a:solidFill>
            </a:rPr>
            <a:t>Potential Solutions</a:t>
          </a:r>
          <a:endParaRPr lang="en-US" sz="2600" b="1" kern="1200" dirty="0">
            <a:solidFill>
              <a:srgbClr val="000000"/>
            </a:solidFill>
            <a:cs typeface="Calibri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2E75B5"/>
              </a:solidFill>
            </a:rPr>
            <a:t>Robin Sternberg</a:t>
          </a:r>
          <a:r>
            <a:rPr lang="en-US" sz="2000" b="1" kern="1200" dirty="0">
              <a:solidFill>
                <a:srgbClr val="2E75B5"/>
              </a:solidFill>
              <a:cs typeface="Calibri"/>
            </a:rPr>
            <a:t>, CEO</a:t>
          </a:r>
          <a:endParaRPr lang="en-US" sz="2000" kern="1200" dirty="0"/>
        </a:p>
      </dsp:txBody>
      <dsp:txXfrm>
        <a:off x="0" y="2188916"/>
        <a:ext cx="4894469" cy="1094458"/>
      </dsp:txXfrm>
    </dsp:sp>
    <dsp:sp modelId="{DE905F0D-D73D-F84A-B5B7-7ABE87A45B39}">
      <dsp:nvSpPr>
        <dsp:cNvPr id="0" name=""/>
        <dsp:cNvSpPr/>
      </dsp:nvSpPr>
      <dsp:spPr>
        <a:xfrm>
          <a:off x="0" y="3283374"/>
          <a:ext cx="4894469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3A0BAB-894D-F144-BF4D-D4F9031B7162}">
      <dsp:nvSpPr>
        <dsp:cNvPr id="0" name=""/>
        <dsp:cNvSpPr/>
      </dsp:nvSpPr>
      <dsp:spPr>
        <a:xfrm>
          <a:off x="0" y="3283374"/>
          <a:ext cx="4894469" cy="10944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tx1"/>
              </a:solidFill>
              <a:cs typeface="Calibri"/>
            </a:rPr>
            <a:t>State Update/Q&amp;A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rgbClr val="2E75B5"/>
              </a:solidFill>
              <a:cs typeface="Calibri"/>
            </a:rPr>
            <a:t>Senator Mike McGuire</a:t>
          </a:r>
        </a:p>
      </dsp:txBody>
      <dsp:txXfrm>
        <a:off x="0" y="3283374"/>
        <a:ext cx="4894469" cy="10944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ADBA29-4113-42A0-954E-DD8BFE7B587D}">
      <dsp:nvSpPr>
        <dsp:cNvPr id="0" name=""/>
        <dsp:cNvSpPr/>
      </dsp:nvSpPr>
      <dsp:spPr>
        <a:xfrm rot="16200000">
          <a:off x="508000" y="-508000"/>
          <a:ext cx="2032000" cy="30480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Low traffic</a:t>
          </a:r>
        </a:p>
      </dsp:txBody>
      <dsp:txXfrm rot="5400000">
        <a:off x="0" y="0"/>
        <a:ext cx="3048000" cy="1524000"/>
      </dsp:txXfrm>
    </dsp:sp>
    <dsp:sp modelId="{46D90E68-A6C4-4A1D-BC3C-9FE8C8ED614A}">
      <dsp:nvSpPr>
        <dsp:cNvPr id="0" name=""/>
        <dsp:cNvSpPr/>
      </dsp:nvSpPr>
      <dsp:spPr>
        <a:xfrm>
          <a:off x="3048000" y="0"/>
          <a:ext cx="3048000" cy="20320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Vibrant Job Market for all</a:t>
          </a:r>
        </a:p>
      </dsp:txBody>
      <dsp:txXfrm>
        <a:off x="3048000" y="0"/>
        <a:ext cx="3048000" cy="1524000"/>
      </dsp:txXfrm>
    </dsp:sp>
    <dsp:sp modelId="{65F071B5-D1F7-418D-B3F7-BACDFEB85B98}">
      <dsp:nvSpPr>
        <dsp:cNvPr id="0" name=""/>
        <dsp:cNvSpPr/>
      </dsp:nvSpPr>
      <dsp:spPr>
        <a:xfrm rot="10800000">
          <a:off x="0" y="2032000"/>
          <a:ext cx="3048000" cy="20320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Slow growth of housing stock</a:t>
          </a:r>
        </a:p>
      </dsp:txBody>
      <dsp:txXfrm rot="10800000">
        <a:off x="0" y="2539999"/>
        <a:ext cx="3048000" cy="1524000"/>
      </dsp:txXfrm>
    </dsp:sp>
    <dsp:sp modelId="{031DDCE0-7A13-455F-8992-19329B02B3DD}">
      <dsp:nvSpPr>
        <dsp:cNvPr id="0" name=""/>
        <dsp:cNvSpPr/>
      </dsp:nvSpPr>
      <dsp:spPr>
        <a:xfrm rot="5400000">
          <a:off x="3556000" y="1523999"/>
          <a:ext cx="2032000" cy="304800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696" tIns="234696" rIns="234696" bIns="234696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Low density</a:t>
          </a:r>
        </a:p>
      </dsp:txBody>
      <dsp:txXfrm rot="-5400000">
        <a:off x="3048000" y="2539999"/>
        <a:ext cx="3048000" cy="1524000"/>
      </dsp:txXfrm>
    </dsp:sp>
    <dsp:sp modelId="{421D9C2D-1C3F-4CFD-B0EA-1D91BD5E44E2}">
      <dsp:nvSpPr>
        <dsp:cNvPr id="0" name=""/>
        <dsp:cNvSpPr/>
      </dsp:nvSpPr>
      <dsp:spPr>
        <a:xfrm>
          <a:off x="1251853" y="1344564"/>
          <a:ext cx="3592293" cy="1374871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/>
            <a:t>Marin County</a:t>
          </a:r>
        </a:p>
      </dsp:txBody>
      <dsp:txXfrm>
        <a:off x="1318969" y="1411680"/>
        <a:ext cx="3458061" cy="12406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A41906-B882-4009-8B3F-9E0700E2F558}">
      <dsp:nvSpPr>
        <dsp:cNvPr id="0" name=""/>
        <dsp:cNvSpPr/>
      </dsp:nvSpPr>
      <dsp:spPr>
        <a:xfrm>
          <a:off x="492339" y="0"/>
          <a:ext cx="5579843" cy="217076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020A66-38BC-469F-B27E-3A013ABDCD2F}">
      <dsp:nvSpPr>
        <dsp:cNvPr id="0" name=""/>
        <dsp:cNvSpPr/>
      </dsp:nvSpPr>
      <dsp:spPr>
        <a:xfrm>
          <a:off x="4968" y="651228"/>
          <a:ext cx="2062631" cy="8683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$370MM</a:t>
          </a:r>
        </a:p>
      </dsp:txBody>
      <dsp:txXfrm>
        <a:off x="47355" y="693615"/>
        <a:ext cx="1977857" cy="783530"/>
      </dsp:txXfrm>
    </dsp:sp>
    <dsp:sp modelId="{52B11102-F258-45BF-BE72-4CBEBF04F6D5}">
      <dsp:nvSpPr>
        <dsp:cNvPr id="0" name=""/>
        <dsp:cNvSpPr/>
      </dsp:nvSpPr>
      <dsp:spPr>
        <a:xfrm>
          <a:off x="2250945" y="651228"/>
          <a:ext cx="2062631" cy="8683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$130MM</a:t>
          </a:r>
        </a:p>
      </dsp:txBody>
      <dsp:txXfrm>
        <a:off x="2293332" y="693615"/>
        <a:ext cx="1977857" cy="783530"/>
      </dsp:txXfrm>
    </dsp:sp>
    <dsp:sp modelId="{87C57E37-F065-4814-B3FC-75FCB2330A07}">
      <dsp:nvSpPr>
        <dsp:cNvPr id="0" name=""/>
        <dsp:cNvSpPr/>
      </dsp:nvSpPr>
      <dsp:spPr>
        <a:xfrm>
          <a:off x="4496921" y="651228"/>
          <a:ext cx="2062631" cy="8683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$500MM</a:t>
          </a:r>
        </a:p>
      </dsp:txBody>
      <dsp:txXfrm>
        <a:off x="4539308" y="693615"/>
        <a:ext cx="1977857" cy="7835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E127B2-978E-4E9B-BF89-8B9FEE5EFDA7}">
      <dsp:nvSpPr>
        <dsp:cNvPr id="0" name=""/>
        <dsp:cNvSpPr/>
      </dsp:nvSpPr>
      <dsp:spPr>
        <a:xfrm>
          <a:off x="561255" y="0"/>
          <a:ext cx="6360901" cy="3150798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B94189-D1CB-4D4F-A772-19B5DD11991B}">
      <dsp:nvSpPr>
        <dsp:cNvPr id="0" name=""/>
        <dsp:cNvSpPr/>
      </dsp:nvSpPr>
      <dsp:spPr>
        <a:xfrm>
          <a:off x="8038" y="945239"/>
          <a:ext cx="2408723" cy="12603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>
              <a:solidFill>
                <a:srgbClr val="000000"/>
              </a:solidFill>
              <a:latin typeface="Calibri Light"/>
              <a:cs typeface="Calibri Light"/>
            </a:rPr>
            <a:t>Housing Production</a:t>
          </a:r>
        </a:p>
      </dsp:txBody>
      <dsp:txXfrm>
        <a:off x="69562" y="1006763"/>
        <a:ext cx="2285675" cy="1137271"/>
      </dsp:txXfrm>
    </dsp:sp>
    <dsp:sp modelId="{35ABCDA4-FCDC-4A12-84C9-1E7F4C8D0626}">
      <dsp:nvSpPr>
        <dsp:cNvPr id="0" name=""/>
        <dsp:cNvSpPr/>
      </dsp:nvSpPr>
      <dsp:spPr>
        <a:xfrm>
          <a:off x="2537344" y="945239"/>
          <a:ext cx="2408723" cy="12603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>
              <a:solidFill>
                <a:srgbClr val="000000"/>
              </a:solidFill>
              <a:cs typeface="Calibri Light"/>
            </a:rPr>
            <a:t>Value of Construction</a:t>
          </a:r>
        </a:p>
      </dsp:txBody>
      <dsp:txXfrm>
        <a:off x="2598868" y="1006763"/>
        <a:ext cx="2285675" cy="1137271"/>
      </dsp:txXfrm>
    </dsp:sp>
    <dsp:sp modelId="{38A0231A-687C-4911-94C8-7672BB04F202}">
      <dsp:nvSpPr>
        <dsp:cNvPr id="0" name=""/>
        <dsp:cNvSpPr/>
      </dsp:nvSpPr>
      <dsp:spPr>
        <a:xfrm>
          <a:off x="5066650" y="945239"/>
          <a:ext cx="2408723" cy="12603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>
              <a:solidFill>
                <a:srgbClr val="000000"/>
              </a:solidFill>
              <a:cs typeface="Calibri Light"/>
            </a:rPr>
            <a:t>Impact on the Economy</a:t>
          </a:r>
        </a:p>
      </dsp:txBody>
      <dsp:txXfrm>
        <a:off x="5128174" y="1006763"/>
        <a:ext cx="2285675" cy="11372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0.78596</cdr:x>
      <cdr:y>0.42</cdr:y>
    </cdr:from>
    <cdr:to>
      <cdr:x>0.92239</cdr:x>
      <cdr:y>0.65877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xmlns="" id="{6D5F8ED5-B19D-544E-B87A-1DC93D175AEE}"/>
            </a:ext>
          </a:extLst>
        </cdr:cNvPr>
        <cdr:cNvGrpSpPr/>
      </cdr:nvGrpSpPr>
      <cdr:grpSpPr>
        <a:xfrm xmlns:a="http://schemas.openxmlformats.org/drawingml/2006/main">
          <a:off x="6733855" y="1607122"/>
          <a:ext cx="1168888" cy="913648"/>
          <a:chOff x="7203882" y="2735249"/>
          <a:chExt cx="1168841" cy="848465"/>
        </a:xfrm>
      </cdr:grpSpPr>
      <cdr:cxnSp macro="">
        <cdr:nvCxnSpPr>
          <cdr:cNvPr id="3" name="Straight Arrow Connector 2">
            <a:extLst xmlns:a="http://schemas.openxmlformats.org/drawingml/2006/main">
              <a:ext uri="{FF2B5EF4-FFF2-40B4-BE49-F238E27FC236}">
                <a16:creationId xmlns:a16="http://schemas.microsoft.com/office/drawing/2014/main" xmlns="" id="{1B17C6D9-3468-8E41-AA7D-05AC4AE5FCA0}"/>
              </a:ext>
            </a:extLst>
          </cdr:cNvPr>
          <cdr:cNvCxnSpPr/>
        </cdr:nvCxnSpPr>
        <cdr:spPr>
          <a:xfrm xmlns:a="http://schemas.openxmlformats.org/drawingml/2006/main" flipH="1" flipV="1">
            <a:off x="7203882" y="2735249"/>
            <a:ext cx="699715" cy="489005"/>
          </a:xfrm>
          <a:prstGeom xmlns:a="http://schemas.openxmlformats.org/drawingml/2006/main" prst="straightConnector1">
            <a:avLst/>
          </a:prstGeom>
          <a:ln xmlns:a="http://schemas.openxmlformats.org/drawingml/2006/main">
            <a:tailEnd type="triangle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sp macro="" textlink="">
        <cdr:nvSpPr>
          <cdr:cNvPr id="4" name="TextBox 7"/>
          <cdr:cNvSpPr txBox="1"/>
        </cdr:nvSpPr>
        <cdr:spPr>
          <a:xfrm xmlns:a="http://schemas.openxmlformats.org/drawingml/2006/main">
            <a:off x="7561690" y="3275937"/>
            <a:ext cx="811033" cy="307777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 xmlns:a="http://schemas.openxmlformats.org/drawingml/2006/main">
            <a:pPr algn="ctr"/>
            <a:r>
              <a:rPr lang="en-US" b="1" dirty="0">
                <a:latin typeface="+mn-lt"/>
              </a:rPr>
              <a:t>Marin</a:t>
            </a:r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52323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28600" y="4114800"/>
            <a:ext cx="6438900" cy="46101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4597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91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04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53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9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03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66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532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24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58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4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141524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5582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851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333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3195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32552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928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8903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6412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2386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887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1266153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7883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har char="•"/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12300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9081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har char="•"/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41641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har char="•"/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68942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7654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285750" indent="-285750">
              <a:buChar char="•"/>
            </a:pPr>
            <a:endParaRPr lang="en-US" dirty="0"/>
          </a:p>
          <a:p>
            <a:pPr marL="285750" indent="-285750">
              <a:buChar char="•"/>
            </a:pPr>
            <a:endParaRPr lang="en-US" b="1" dirty="0"/>
          </a:p>
          <a:p>
            <a:pPr marL="285750" indent="-285750"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5716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9386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har char="•"/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135926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har char="•"/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9323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5680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har char="•"/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91166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har char="•"/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88314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82521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har char="•"/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33264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985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Char char="•"/>
            </a:pPr>
            <a:endParaRPr lang="en-US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87196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13684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56100"/>
            <a:ext cx="5486400" cy="4114800"/>
          </a:xfrm>
        </p:spPr>
        <p:txBody>
          <a:bodyPr/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612025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511175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6011" y="4150627"/>
            <a:ext cx="6096000" cy="4645707"/>
          </a:xfrm>
        </p:spPr>
        <p:txBody>
          <a:bodyPr/>
          <a:lstStyle/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202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135582"/>
            <a:ext cx="6172200" cy="424229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1493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80554" y="4364181"/>
            <a:ext cx="6296891" cy="4559102"/>
          </a:xfrm>
        </p:spPr>
        <p:txBody>
          <a:bodyPr/>
          <a:lstStyle/>
          <a:p>
            <a:pPr marL="139700" lv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68714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014418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spcBef>
                <a:spcPts val="400"/>
              </a:spcBef>
              <a:buNone/>
            </a:pP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4131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7000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25153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0876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92282" y="4208318"/>
            <a:ext cx="5486400" cy="4814888"/>
          </a:xfrm>
        </p:spPr>
        <p:txBody>
          <a:bodyPr/>
          <a:lstStyle/>
          <a:p>
            <a:pPr marL="0" indent="0">
              <a:buNone/>
            </a:pP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52586357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93549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96913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63417192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114801"/>
            <a:ext cx="5486400" cy="4829174"/>
          </a:xfrm>
        </p:spPr>
        <p:txBody>
          <a:bodyPr/>
          <a:lstStyle/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349494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305300"/>
            <a:ext cx="5905500" cy="4529138"/>
          </a:xfrm>
        </p:spPr>
        <p:txBody>
          <a:bodyPr/>
          <a:lstStyle/>
          <a:p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01613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700088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7750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7620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21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27780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00025" y="4114800"/>
            <a:ext cx="6415088" cy="4772722"/>
          </a:xfrm>
        </p:spPr>
        <p:txBody>
          <a:bodyPr/>
          <a:lstStyle/>
          <a:p>
            <a:pPr marL="139700" indent="0">
              <a:buNone/>
            </a:pPr>
            <a:endParaRPr lang="en-US" sz="1400" b="1" u="sng" dirty="0"/>
          </a:p>
        </p:txBody>
      </p:sp>
    </p:spTree>
    <p:extLst>
      <p:ext uri="{BB962C8B-B14F-4D97-AF65-F5344CB8AC3E}">
        <p14:creationId xmlns:p14="http://schemas.microsoft.com/office/powerpoint/2010/main" val="370447438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343400"/>
            <a:ext cx="6096000" cy="452913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84284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728663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343400"/>
            <a:ext cx="6477000" cy="4800600"/>
          </a:xfrm>
        </p:spPr>
        <p:txBody>
          <a:bodyPr/>
          <a:lstStyle/>
          <a:p>
            <a:pPr marL="139700" indent="0">
              <a:buNone/>
            </a:pP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24985854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72016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343400"/>
            <a:ext cx="5791200" cy="4546600"/>
          </a:xfrm>
        </p:spPr>
        <p:txBody>
          <a:bodyPr/>
          <a:lstStyle/>
          <a:p>
            <a:endParaRPr lang="en-US" sz="2000" dirty="0"/>
          </a:p>
          <a:p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05683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56100"/>
            <a:ext cx="5981700" cy="4584700"/>
          </a:xfrm>
        </p:spPr>
        <p:txBody>
          <a:bodyPr/>
          <a:lstStyle/>
          <a:p>
            <a:pPr marL="13970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9666989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741363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22652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814830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81000" y="4343400"/>
            <a:ext cx="5791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947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41300" y="4343400"/>
            <a:ext cx="6324600" cy="44069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4921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135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382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229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9074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82788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86650" y="398400"/>
            <a:ext cx="73707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86650" y="1598408"/>
            <a:ext cx="7370700" cy="3327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◆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◆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◇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260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rgbClr val="ABE33F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1815525" y="2040550"/>
            <a:ext cx="55131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815375" y="3068650"/>
            <a:ext cx="5513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4C52"/>
              </a:buClr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90858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400"/>
              <a:buNone/>
              <a:defRPr sz="14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3909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75BABB-6BE4-45A0-923F-13C1FE196F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422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85850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BE227A-5094-4CC5-AADB-90032CE8A2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789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31706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53452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059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06199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34450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5/4/18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779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2" r:id="rId13"/>
    <p:sldLayoutId id="2147483714" r:id="rId14"/>
  </p:sldLayoutIdLst>
  <p:transition xmlns:p14="http://schemas.microsoft.com/office/powerpoint/2010/main">
    <p:fade thruBlk="1"/>
  </p:transition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chart" Target="../charts/char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8.png"/><Relationship Id="rId7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comments" Target="../comments/commen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comments" Target="../comments/comment2.xml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9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comments" Target="../comments/commen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comments" Target="../comments/commen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comments" Target="../comments/commen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2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comments" Target="../comments/commen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comments" Target="../comments/commen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3.tif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comments" Target="../comments/comment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690663" y="1957388"/>
            <a:ext cx="7470843" cy="238114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76200" indent="0" algn="ctr">
              <a:buNone/>
            </a:pPr>
            <a:r>
              <a:rPr lang="en-US" sz="3500" b="1" dirty="0">
                <a:solidFill>
                  <a:srgbClr val="2E75B5"/>
                </a:solidFill>
                <a:ea typeface="ＭＳ Ｐゴシック" pitchFamily="34" charset="-128"/>
                <a:cs typeface="Calibri"/>
              </a:rPr>
              <a:t>Marin's Housing Shortage</a:t>
            </a:r>
            <a:endParaRPr lang="en-US" sz="3500" b="1" dirty="0">
              <a:solidFill>
                <a:srgbClr val="2E75B5"/>
              </a:solidFill>
              <a:cs typeface="Calibri"/>
            </a:endParaRPr>
          </a:p>
          <a:p>
            <a:pPr marL="76200" indent="0" algn="ctr">
              <a:buNone/>
            </a:pPr>
            <a:r>
              <a:rPr lang="en-US" sz="3500" b="1" dirty="0">
                <a:solidFill>
                  <a:srgbClr val="2E75B5"/>
                </a:solidFill>
                <a:ea typeface="ＭＳ Ｐゴシック" pitchFamily="34" charset="-128"/>
                <a:cs typeface="Calibri"/>
              </a:rPr>
              <a:t>Costs and Potential Solutions</a:t>
            </a:r>
            <a:endParaRPr lang="en-US" sz="3500" dirty="0">
              <a:solidFill>
                <a:srgbClr val="2E75B5"/>
              </a:solidFill>
              <a:ea typeface="ＭＳ Ｐゴシック" pitchFamily="34" charset="-128"/>
              <a:cs typeface="Calibri"/>
            </a:endParaRPr>
          </a:p>
          <a:p>
            <a:pPr marL="76200" indent="0" algn="ctr">
              <a:buNone/>
            </a:pPr>
            <a:endParaRPr lang="en-US" sz="320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cs typeface="Calibri"/>
            </a:endParaRPr>
          </a:p>
          <a:p>
            <a:pPr marL="76200" indent="0" algn="ctr">
              <a:buNone/>
            </a:pPr>
            <a:r>
              <a:rPr lang="en-US" sz="32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Marin Economic Forum</a:t>
            </a:r>
          </a:p>
          <a:p>
            <a:pPr marL="76200" indent="0" algn="ctr">
              <a:buNone/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cs typeface="Calibri"/>
              </a:rPr>
              <a:t>May 4, 2018</a:t>
            </a:r>
          </a:p>
          <a:p>
            <a:pPr marL="76200" indent="0">
              <a:buNone/>
            </a:pPr>
            <a:r>
              <a:rPr lang="en-US" sz="3200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rPr>
              <a:t>Marin Economic Forum</a:t>
            </a:r>
            <a:endParaRPr lang="en-US" sz="3200" dirty="0">
              <a:solidFill>
                <a:srgbClr val="FFFFFF"/>
              </a:solidFill>
              <a:latin typeface="Calibri" pitchFamily="34" charset="0"/>
              <a:ea typeface="ＭＳ Ｐゴシック" pitchFamily="34" charset="-128"/>
              <a:cs typeface="Calibri"/>
            </a:endParaRPr>
          </a:p>
        </p:txBody>
      </p:sp>
      <p:sp>
        <p:nvSpPr>
          <p:cNvPr id="40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6AA7D7D-2CED-4051-9BF2-9EF565B038CF}" type="slidenum">
              <a:rPr lang="en-US" b="0" smtClean="0">
                <a:latin typeface="Calibri" pitchFamily="34" charset="0"/>
              </a:rPr>
              <a:pPr eaLnBrk="1" hangingPunct="1"/>
              <a:t>1</a:t>
            </a:fld>
            <a:endParaRPr lang="en-US" b="0" dirty="0"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228600"/>
            <a:ext cx="2305050" cy="172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330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56338797"/>
              </p:ext>
            </p:extLst>
          </p:nvPr>
        </p:nvGraphicFramePr>
        <p:xfrm>
          <a:off x="1576251" y="8336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128016"/>
            <a:ext cx="7886700" cy="608584"/>
          </a:xfrm>
          <a:solidFill>
            <a:schemeClr val="accent4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The </a:t>
            </a:r>
            <a:r>
              <a:rPr lang="en-US" b="1" dirty="0" err="1">
                <a:solidFill>
                  <a:schemeClr val="bg1"/>
                </a:solidFill>
                <a:latin typeface="+mn-lt"/>
              </a:rPr>
              <a:t>Quadlemma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>: Seeking Utopia</a:t>
            </a:r>
          </a:p>
        </p:txBody>
      </p:sp>
    </p:spTree>
    <p:extLst>
      <p:ext uri="{BB962C8B-B14F-4D97-AF65-F5344CB8AC3E}">
        <p14:creationId xmlns:p14="http://schemas.microsoft.com/office/powerpoint/2010/main" val="80434521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2544" y="165302"/>
            <a:ext cx="7772400" cy="1005129"/>
          </a:xfrm>
          <a:solidFill>
            <a:schemeClr val="accent4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Housing Forecast Considerations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504163"/>
            <a:ext cx="8610600" cy="2929368"/>
          </a:xfrm>
        </p:spPr>
        <p:txBody>
          <a:bodyPr>
            <a:noAutofit/>
          </a:bodyPr>
          <a:lstStyle/>
          <a:p>
            <a:r>
              <a:rPr lang="en-US" sz="3100" dirty="0"/>
              <a:t>Marin County to grow 4.86% in 2018, 3.8% in Sonoma</a:t>
            </a:r>
          </a:p>
          <a:p>
            <a:r>
              <a:rPr lang="en-US" sz="3100" dirty="0"/>
              <a:t>Interest rates: +150-200 </a:t>
            </a:r>
            <a:r>
              <a:rPr lang="en-US" sz="3100" dirty="0" err="1"/>
              <a:t>bp</a:t>
            </a:r>
            <a:r>
              <a:rPr lang="en-US" sz="3100" dirty="0"/>
              <a:t> in the next 24 months?</a:t>
            </a:r>
          </a:p>
          <a:p>
            <a:r>
              <a:rPr lang="en-US" sz="3100" b="1" dirty="0"/>
              <a:t>Fires to affect regional market for years</a:t>
            </a:r>
          </a:p>
          <a:p>
            <a:r>
              <a:rPr lang="en-US" sz="3100" dirty="0"/>
              <a:t>Expect cost of living pressure otherwise</a:t>
            </a:r>
          </a:p>
          <a:p>
            <a:r>
              <a:rPr lang="en-US" sz="3100" dirty="0"/>
              <a:t>No recession forecasted for CA to 2021 (WOW!)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198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954AB481-9ED4-45E9-8D4C-B365AC297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182880"/>
            <a:ext cx="7891271" cy="1184824"/>
          </a:xfrm>
          <a:solidFill>
            <a:schemeClr val="accent4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  <a:cs typeface="Calibri Light"/>
              </a:rPr>
              <a:t>1,134 people (net) moved to Marin in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Calibri Light"/>
              </a:rPr>
              <a:t>2017</a:t>
            </a:r>
            <a:endParaRPr lang="en-US" sz="3200" b="1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75BABB-6BE4-45A0-923F-13C1FE196FA2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2701705"/>
              </p:ext>
            </p:extLst>
          </p:nvPr>
        </p:nvGraphicFramePr>
        <p:xfrm>
          <a:off x="557784" y="1399454"/>
          <a:ext cx="7722616" cy="3528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54495" y="4812441"/>
            <a:ext cx="3921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California </a:t>
            </a:r>
            <a:r>
              <a:rPr lang="en-US" sz="1200" dirty="0" err="1"/>
              <a:t>Dept</a:t>
            </a:r>
            <a:r>
              <a:rPr lang="en-US" sz="1200" dirty="0"/>
              <a:t> of Finance</a:t>
            </a:r>
          </a:p>
        </p:txBody>
      </p:sp>
    </p:spTree>
    <p:extLst>
      <p:ext uri="{BB962C8B-B14F-4D97-AF65-F5344CB8AC3E}">
        <p14:creationId xmlns:p14="http://schemas.microsoft.com/office/powerpoint/2010/main" val="3562979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105665"/>
              </p:ext>
            </p:extLst>
          </p:nvPr>
        </p:nvGraphicFramePr>
        <p:xfrm>
          <a:off x="361813" y="988872"/>
          <a:ext cx="8229600" cy="3741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2">
            <a:extLst>
              <a:ext uri="{FF2B5EF4-FFF2-40B4-BE49-F238E27FC236}">
                <a16:creationId xmlns:a16="http://schemas.microsoft.com/office/drawing/2014/main" xmlns="" id="{954AB481-9ED4-45E9-8D4C-B365AC297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182880"/>
            <a:ext cx="7891271" cy="744677"/>
          </a:xfrm>
          <a:solidFill>
            <a:schemeClr val="accent4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  <a:cs typeface="Calibri Light"/>
              </a:rPr>
              <a:t>Population Forecast</a:t>
            </a:r>
            <a:endParaRPr lang="en-US" sz="3200" b="1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4495" y="4812441"/>
            <a:ext cx="3921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California </a:t>
            </a:r>
            <a:r>
              <a:rPr lang="en-US" sz="1200" dirty="0" err="1"/>
              <a:t>Dept</a:t>
            </a:r>
            <a:r>
              <a:rPr lang="en-US" sz="1200" dirty="0"/>
              <a:t> of Finance</a:t>
            </a:r>
          </a:p>
        </p:txBody>
      </p:sp>
    </p:spTree>
    <p:extLst>
      <p:ext uri="{BB962C8B-B14F-4D97-AF65-F5344CB8AC3E}">
        <p14:creationId xmlns:p14="http://schemas.microsoft.com/office/powerpoint/2010/main" val="38180857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4DE6D8-0F8E-2E4B-AFED-A1140383D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0092"/>
            <a:ext cx="7886700" cy="994172"/>
          </a:xfrm>
          <a:solidFill>
            <a:schemeClr val="accent4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Job Growth Versus Population, 2017 and 2030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4464207"/>
              </p:ext>
            </p:extLst>
          </p:nvPr>
        </p:nvGraphicFramePr>
        <p:xfrm>
          <a:off x="797615" y="1212574"/>
          <a:ext cx="7548770" cy="3652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4495" y="4812441"/>
            <a:ext cx="3921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California </a:t>
            </a:r>
            <a:r>
              <a:rPr lang="en-US" sz="1200" dirty="0" err="1"/>
              <a:t>Dept</a:t>
            </a:r>
            <a:r>
              <a:rPr lang="en-US" sz="1200" dirty="0"/>
              <a:t> of Finance</a:t>
            </a:r>
          </a:p>
        </p:txBody>
      </p:sp>
    </p:spTree>
    <p:extLst>
      <p:ext uri="{BB962C8B-B14F-4D97-AF65-F5344CB8AC3E}">
        <p14:creationId xmlns:p14="http://schemas.microsoft.com/office/powerpoint/2010/main" val="505296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4DE6D8-0F8E-2E4B-AFED-A1140383D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0092"/>
            <a:ext cx="7886700" cy="994172"/>
          </a:xfrm>
          <a:solidFill>
            <a:schemeClr val="accent4"/>
          </a:solidFill>
        </p:spPr>
        <p:txBody>
          <a:bodyPr>
            <a:norm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+mn-lt"/>
              </a:rPr>
              <a:t>New Housing Units Since 2011</a:t>
            </a:r>
            <a:r>
              <a:rPr lang="en-US" b="1" dirty="0">
                <a:solidFill>
                  <a:schemeClr val="bg1"/>
                </a:solidFill>
                <a:latin typeface="+mn-lt"/>
              </a:rPr>
              <a:t/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sz="3100" b="1" dirty="0">
                <a:solidFill>
                  <a:schemeClr val="bg1"/>
                </a:solidFill>
                <a:latin typeface="+mn-lt"/>
              </a:rPr>
              <a:t>(Only 87 units added in 2016!)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949388"/>
              </p:ext>
            </p:extLst>
          </p:nvPr>
        </p:nvGraphicFramePr>
        <p:xfrm>
          <a:off x="699713" y="1228472"/>
          <a:ext cx="7641207" cy="3518459"/>
        </p:xfrm>
        <a:graphic>
          <a:graphicData uri="http://schemas.openxmlformats.org/drawingml/2006/table">
            <a:tbl>
              <a:tblPr>
                <a:tableStyleId>{59CB219B-DA2A-412F-BE8E-C58E96353DB8}</a:tableStyleId>
              </a:tblPr>
              <a:tblGrid>
                <a:gridCol w="1478944">
                  <a:extLst>
                    <a:ext uri="{9D8B030D-6E8A-4147-A177-3AD203B41FA5}">
                      <a16:colId xmlns:a16="http://schemas.microsoft.com/office/drawing/2014/main" xmlns="" val="2046314613"/>
                    </a:ext>
                  </a:extLst>
                </a:gridCol>
                <a:gridCol w="704258">
                  <a:extLst>
                    <a:ext uri="{9D8B030D-6E8A-4147-A177-3AD203B41FA5}">
                      <a16:colId xmlns:a16="http://schemas.microsoft.com/office/drawing/2014/main" xmlns="" val="2118744039"/>
                    </a:ext>
                  </a:extLst>
                </a:gridCol>
                <a:gridCol w="1091601">
                  <a:extLst>
                    <a:ext uri="{9D8B030D-6E8A-4147-A177-3AD203B41FA5}">
                      <a16:colId xmlns:a16="http://schemas.microsoft.com/office/drawing/2014/main" xmlns="" val="170818395"/>
                    </a:ext>
                  </a:extLst>
                </a:gridCol>
                <a:gridCol w="1091601">
                  <a:extLst>
                    <a:ext uri="{9D8B030D-6E8A-4147-A177-3AD203B41FA5}">
                      <a16:colId xmlns:a16="http://schemas.microsoft.com/office/drawing/2014/main" xmlns="" val="3898727630"/>
                    </a:ext>
                  </a:extLst>
                </a:gridCol>
                <a:gridCol w="1091601">
                  <a:extLst>
                    <a:ext uri="{9D8B030D-6E8A-4147-A177-3AD203B41FA5}">
                      <a16:colId xmlns:a16="http://schemas.microsoft.com/office/drawing/2014/main" xmlns="" val="610698254"/>
                    </a:ext>
                  </a:extLst>
                </a:gridCol>
                <a:gridCol w="1091601">
                  <a:extLst>
                    <a:ext uri="{9D8B030D-6E8A-4147-A177-3AD203B41FA5}">
                      <a16:colId xmlns:a16="http://schemas.microsoft.com/office/drawing/2014/main" xmlns="" val="3877234183"/>
                    </a:ext>
                  </a:extLst>
                </a:gridCol>
                <a:gridCol w="1091601">
                  <a:extLst>
                    <a:ext uri="{9D8B030D-6E8A-4147-A177-3AD203B41FA5}">
                      <a16:colId xmlns:a16="http://schemas.microsoft.com/office/drawing/2014/main" xmlns="" val="474539"/>
                    </a:ext>
                  </a:extLst>
                </a:gridCol>
              </a:tblGrid>
              <a:tr h="336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County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2011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2012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2013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2014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2015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2016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xmlns="" val="2835199104"/>
                  </a:ext>
                </a:extLst>
              </a:tr>
              <a:tr h="41653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 Marin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      110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          106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          117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          150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          106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            87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xmlns="" val="576824956"/>
                  </a:ext>
                </a:extLst>
              </a:tr>
              <a:tr h="336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Alameda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1,322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2,425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  2,474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  2,287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  2,427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  3,274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xmlns="" val="1804025666"/>
                  </a:ext>
                </a:extLst>
              </a:tr>
              <a:tr h="34167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Contra Costa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1,436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1,287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1,716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1,833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  2,122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  2,413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xmlns="" val="1638947353"/>
                  </a:ext>
                </a:extLst>
              </a:tr>
              <a:tr h="336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Napa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 107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     87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     79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   104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     113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     187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xmlns="" val="1332711678"/>
                  </a:ext>
                </a:extLst>
              </a:tr>
              <a:tr h="35584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San Francisco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299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1,279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2,377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3,514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  2,848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  5,114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xmlns="" val="466360892"/>
                  </a:ext>
                </a:extLst>
              </a:tr>
              <a:tr h="336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San Mateo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720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   319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1,055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1,080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1,424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  1,153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xmlns="" val="3576325844"/>
                  </a:ext>
                </a:extLst>
              </a:tr>
              <a:tr h="38712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Santa Clara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3,605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2,698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5,245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7,316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5,353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  4,515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xmlns="" val="522793300"/>
                  </a:ext>
                </a:extLst>
              </a:tr>
              <a:tr h="336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Solano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 420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   499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   671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   658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   935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  1,180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xmlns="" val="3372129157"/>
                  </a:ext>
                </a:extLst>
              </a:tr>
              <a:tr h="33621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Sonoma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525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   502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   672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   365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>
                          <a:effectLst/>
                          <a:latin typeface="+mn-lt"/>
                        </a:rPr>
                        <a:t>          504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          647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xmlns="" val="1342666949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7950474" y="1613284"/>
            <a:ext cx="536713" cy="445273"/>
          </a:xfrm>
          <a:prstGeom prst="ellipse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4495" y="4812441"/>
            <a:ext cx="3921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California </a:t>
            </a:r>
            <a:r>
              <a:rPr lang="en-US" sz="1200" dirty="0" err="1"/>
              <a:t>Dept</a:t>
            </a:r>
            <a:r>
              <a:rPr lang="en-US" sz="1200" dirty="0"/>
              <a:t> of Finance</a:t>
            </a:r>
          </a:p>
        </p:txBody>
      </p:sp>
    </p:spTree>
    <p:extLst>
      <p:ext uri="{BB962C8B-B14F-4D97-AF65-F5344CB8AC3E}">
        <p14:creationId xmlns:p14="http://schemas.microsoft.com/office/powerpoint/2010/main" val="164324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3505" y="215593"/>
            <a:ext cx="7982712" cy="615553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+mn-lt"/>
              </a:rPr>
              <a:t>Housing Stock: Units and People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4495" y="4812441"/>
            <a:ext cx="3921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California </a:t>
            </a:r>
            <a:r>
              <a:rPr lang="en-US" sz="1200" dirty="0" err="1"/>
              <a:t>Dept</a:t>
            </a:r>
            <a:r>
              <a:rPr lang="en-US" sz="1200" dirty="0"/>
              <a:t> of Finance</a:t>
            </a:r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636062"/>
              </p:ext>
            </p:extLst>
          </p:nvPr>
        </p:nvGraphicFramePr>
        <p:xfrm>
          <a:off x="374904" y="965200"/>
          <a:ext cx="8211312" cy="3847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7203882" y="2735249"/>
            <a:ext cx="1168841" cy="848465"/>
            <a:chOff x="7203882" y="2735249"/>
            <a:chExt cx="1168841" cy="848465"/>
          </a:xfrm>
        </p:grpSpPr>
        <p:cxnSp>
          <p:nvCxnSpPr>
            <p:cNvPr id="5" name="Straight Arrow Connector 4"/>
            <p:cNvCxnSpPr/>
            <p:nvPr/>
          </p:nvCxnSpPr>
          <p:spPr>
            <a:xfrm flipH="1" flipV="1">
              <a:off x="7203882" y="2735249"/>
              <a:ext cx="699715" cy="48900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7561690" y="3275937"/>
              <a:ext cx="811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+mn-lt"/>
                </a:rPr>
                <a:t>Marin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1032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4495" y="304805"/>
            <a:ext cx="8336846" cy="58477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</a:rPr>
              <a:t>Housing Stock: Units and Jobs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417046"/>
              </p:ext>
            </p:extLst>
          </p:nvPr>
        </p:nvGraphicFramePr>
        <p:xfrm>
          <a:off x="329184" y="985962"/>
          <a:ext cx="8567681" cy="3826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4495" y="4812441"/>
            <a:ext cx="3921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California </a:t>
            </a:r>
            <a:r>
              <a:rPr lang="en-US" sz="1200" dirty="0" err="1"/>
              <a:t>Dept</a:t>
            </a:r>
            <a:r>
              <a:rPr lang="en-US" sz="1200" dirty="0"/>
              <a:t> of Finance</a:t>
            </a:r>
          </a:p>
        </p:txBody>
      </p:sp>
    </p:spTree>
    <p:extLst>
      <p:ext uri="{BB962C8B-B14F-4D97-AF65-F5344CB8AC3E}">
        <p14:creationId xmlns:p14="http://schemas.microsoft.com/office/powerpoint/2010/main" val="2792155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7650" y="126130"/>
            <a:ext cx="8267700" cy="615553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+mn-lt"/>
              </a:rPr>
              <a:t>Population to Housing Stock Ratio</a:t>
            </a:r>
            <a:endParaRPr lang="en-US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495" y="4812441"/>
            <a:ext cx="3921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California </a:t>
            </a:r>
            <a:r>
              <a:rPr lang="en-US" sz="1200" dirty="0" err="1"/>
              <a:t>Dept</a:t>
            </a:r>
            <a:r>
              <a:rPr lang="en-US" sz="1200" dirty="0"/>
              <a:t> of Finance</a:t>
            </a:r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845144"/>
              </p:ext>
            </p:extLst>
          </p:nvPr>
        </p:nvGraphicFramePr>
        <p:xfrm>
          <a:off x="244694" y="941832"/>
          <a:ext cx="8506114" cy="3825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18740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281" y="109062"/>
            <a:ext cx="7626069" cy="914400"/>
          </a:xfrm>
          <a:solidFill>
            <a:schemeClr val="accent4"/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</a:rPr>
              <a:t>Growth of Housing Prices (All Homes) </a:t>
            </a:r>
            <a:r>
              <a:rPr lang="en-US" sz="3200" b="1" dirty="0">
                <a:latin typeface="+mn-lt"/>
              </a:rPr>
              <a:t/>
            </a:r>
            <a:br>
              <a:rPr lang="en-US" sz="3200" b="1" dirty="0">
                <a:latin typeface="+mn-lt"/>
              </a:rPr>
            </a:br>
            <a:r>
              <a:rPr lang="en-US" sz="2800" b="1" dirty="0">
                <a:solidFill>
                  <a:schemeClr val="bg1"/>
                </a:solidFill>
                <a:latin typeface="+mn-lt"/>
              </a:rPr>
              <a:t>(Up </a:t>
            </a:r>
            <a:r>
              <a:rPr lang="en-US" sz="2800" b="1" dirty="0" smtClean="0">
                <a:solidFill>
                  <a:schemeClr val="bg1"/>
                </a:solidFill>
                <a:latin typeface="+mn-lt"/>
              </a:rPr>
              <a:t>100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% since 2009!)</a:t>
            </a:r>
            <a:endParaRPr lang="en-US" sz="2800" b="1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950697-D597-489C-8218-A57AC8F5F6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49291" y="6506118"/>
            <a:ext cx="19111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0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Source: Zillow Research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165546"/>
              </p:ext>
            </p:extLst>
          </p:nvPr>
        </p:nvGraphicFramePr>
        <p:xfrm>
          <a:off x="190831" y="1023462"/>
          <a:ext cx="8380675" cy="4120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46636" y="4737665"/>
            <a:ext cx="19623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0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Source: Zillow Research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36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14:prism isContent="1"/>
      </p:transition>
    </mc:Choice>
    <mc:Fallback xmlns="">
      <p:transition spd="slow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50" y="5143499"/>
            <a:ext cx="5974556" cy="133350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logo_county.of.mar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810" y="1013704"/>
            <a:ext cx="2721426" cy="1712828"/>
          </a:xfrm>
          <a:prstGeom prst="rect">
            <a:avLst/>
          </a:prstGeom>
          <a:ln>
            <a:noFill/>
          </a:ln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657350" y="95251"/>
            <a:ext cx="5829300" cy="53578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50" dirty="0">
                <a:solidFill>
                  <a:srgbClr val="008000"/>
                </a:solidFill>
              </a:rPr>
              <a:t>Platinum Sponsors</a:t>
            </a:r>
          </a:p>
        </p:txBody>
      </p:sp>
      <p:pic>
        <p:nvPicPr>
          <p:cNvPr id="17" name="Picture 16" descr="MEF_LogoHighR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1012011" cy="804155"/>
          </a:xfrm>
          <a:prstGeom prst="rect">
            <a:avLst/>
          </a:prstGeom>
        </p:spPr>
      </p:pic>
      <p:pic>
        <p:nvPicPr>
          <p:cNvPr id="10" name="Picture 9" descr="ShowIma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843" y="2863677"/>
            <a:ext cx="2323177" cy="1934911"/>
          </a:xfrm>
          <a:prstGeom prst="rect">
            <a:avLst/>
          </a:prstGeom>
        </p:spPr>
      </p:pic>
      <p:pic>
        <p:nvPicPr>
          <p:cNvPr id="13" name="Picture 12" descr="Kaiser-Permanente-Logo.png">
            <a:extLst>
              <a:ext uri="{FF2B5EF4-FFF2-40B4-BE49-F238E27FC236}">
                <a16:creationId xmlns:a16="http://schemas.microsoft.com/office/drawing/2014/main" xmlns="" id="{4A59509B-7545-DD4F-9FAB-4A7F37C8B3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827" y="1079501"/>
            <a:ext cx="2770174" cy="151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78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0883" y="190500"/>
            <a:ext cx="8242081" cy="888491"/>
          </a:xfrm>
          <a:solidFill>
            <a:schemeClr val="accent4"/>
          </a:solidFill>
        </p:spPr>
        <p:txBody>
          <a:bodyPr>
            <a:noAutofit/>
          </a:bodyPr>
          <a:lstStyle/>
          <a:p>
            <a:pPr algn="ctr"/>
            <a:r>
              <a:rPr lang="en-US" sz="3400" b="1" dirty="0">
                <a:solidFill>
                  <a:schemeClr val="bg1"/>
                </a:solidFill>
                <a:latin typeface="+mn-lt"/>
              </a:rPr>
              <a:t>Marin Rental Markets out the Roof </a:t>
            </a:r>
            <a:br>
              <a:rPr lang="en-US" sz="3400" b="1" dirty="0">
                <a:solidFill>
                  <a:schemeClr val="bg1"/>
                </a:solidFill>
                <a:latin typeface="+mn-lt"/>
              </a:rPr>
            </a:br>
            <a:r>
              <a:rPr lang="en-US" sz="3400" b="1" dirty="0">
                <a:solidFill>
                  <a:schemeClr val="bg1"/>
                </a:solidFill>
                <a:latin typeface="+mn-lt"/>
              </a:rPr>
              <a:t>2009-2018, $/month, 2009 $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636" y="4737665"/>
            <a:ext cx="19623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0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Source: Zillow Research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0941290"/>
              </p:ext>
            </p:extLst>
          </p:nvPr>
        </p:nvGraphicFramePr>
        <p:xfrm>
          <a:off x="415159" y="1078992"/>
          <a:ext cx="8413531" cy="3797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0203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685" y="328786"/>
            <a:ext cx="7886700" cy="878222"/>
          </a:xfrm>
          <a:solidFill>
            <a:schemeClr val="accent4"/>
          </a:solidFill>
        </p:spPr>
        <p:txBody>
          <a:bodyPr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Wages – Marin 111% higher than CA average, 2017 </a:t>
            </a:r>
            <a:endParaRPr lang="en-US" sz="2000" dirty="0">
              <a:highlight>
                <a:srgbClr val="FFFF00"/>
              </a:highligh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646201"/>
              </p:ext>
            </p:extLst>
          </p:nvPr>
        </p:nvGraphicFramePr>
        <p:xfrm>
          <a:off x="269719" y="1452970"/>
          <a:ext cx="8400633" cy="3247046"/>
        </p:xfrm>
        <a:graphic>
          <a:graphicData uri="http://schemas.openxmlformats.org/drawingml/2006/table">
            <a:tbl>
              <a:tblPr/>
              <a:tblGrid>
                <a:gridCol w="3440853">
                  <a:extLst>
                    <a:ext uri="{9D8B030D-6E8A-4147-A177-3AD203B41FA5}">
                      <a16:colId xmlns:a16="http://schemas.microsoft.com/office/drawing/2014/main" xmlns="" val="2691956194"/>
                    </a:ext>
                  </a:extLst>
                </a:gridCol>
                <a:gridCol w="708540">
                  <a:extLst>
                    <a:ext uri="{9D8B030D-6E8A-4147-A177-3AD203B41FA5}">
                      <a16:colId xmlns:a16="http://schemas.microsoft.com/office/drawing/2014/main" xmlns="" val="1375483864"/>
                    </a:ext>
                  </a:extLst>
                </a:gridCol>
                <a:gridCol w="708540">
                  <a:extLst>
                    <a:ext uri="{9D8B030D-6E8A-4147-A177-3AD203B41FA5}">
                      <a16:colId xmlns:a16="http://schemas.microsoft.com/office/drawing/2014/main" xmlns="" val="2506614135"/>
                    </a:ext>
                  </a:extLst>
                </a:gridCol>
                <a:gridCol w="708540">
                  <a:extLst>
                    <a:ext uri="{9D8B030D-6E8A-4147-A177-3AD203B41FA5}">
                      <a16:colId xmlns:a16="http://schemas.microsoft.com/office/drawing/2014/main" xmlns="" val="2133101360"/>
                    </a:ext>
                  </a:extLst>
                </a:gridCol>
                <a:gridCol w="708540">
                  <a:extLst>
                    <a:ext uri="{9D8B030D-6E8A-4147-A177-3AD203B41FA5}">
                      <a16:colId xmlns:a16="http://schemas.microsoft.com/office/drawing/2014/main" xmlns="" val="2728525741"/>
                    </a:ext>
                  </a:extLst>
                </a:gridCol>
                <a:gridCol w="708540">
                  <a:extLst>
                    <a:ext uri="{9D8B030D-6E8A-4147-A177-3AD203B41FA5}">
                      <a16:colId xmlns:a16="http://schemas.microsoft.com/office/drawing/2014/main" xmlns="" val="26998744"/>
                    </a:ext>
                  </a:extLst>
                </a:gridCol>
                <a:gridCol w="708540">
                  <a:extLst>
                    <a:ext uri="{9D8B030D-6E8A-4147-A177-3AD203B41FA5}">
                      <a16:colId xmlns:a16="http://schemas.microsoft.com/office/drawing/2014/main" xmlns="" val="1326501655"/>
                    </a:ext>
                  </a:extLst>
                </a:gridCol>
                <a:gridCol w="708540">
                  <a:extLst>
                    <a:ext uri="{9D8B030D-6E8A-4147-A177-3AD203B41FA5}">
                      <a16:colId xmlns:a16="http://schemas.microsoft.com/office/drawing/2014/main" xmlns="" val="4047904811"/>
                    </a:ext>
                  </a:extLst>
                </a:gridCol>
              </a:tblGrid>
              <a:tr h="45085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3577" marR="3577" marT="3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3577" marR="3577" marT="3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Marin/</a:t>
                      </a:r>
                    </a:p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3577" marR="3577" marT="3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Marin </a:t>
                      </a:r>
                    </a:p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County</a:t>
                      </a:r>
                    </a:p>
                  </a:txBody>
                  <a:tcPr marL="3577" marR="3577" marT="3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Solano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577" marR="3577" marT="3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Napa</a:t>
                      </a:r>
                    </a:p>
                  </a:txBody>
                  <a:tcPr marL="3577" marR="3577" marT="3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Francisco</a:t>
                      </a:r>
                    </a:p>
                  </a:txBody>
                  <a:tcPr marL="3577" marR="3577" marT="3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Sonoma</a:t>
                      </a:r>
                    </a:p>
                  </a:txBody>
                  <a:tcPr marL="3577" marR="3577" marT="3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65482956"/>
                  </a:ext>
                </a:extLst>
              </a:tr>
              <a:tr h="2273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Total all occupations</a:t>
                      </a:r>
                    </a:p>
                  </a:txBody>
                  <a:tcPr marL="3577" marR="3577" marT="3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 $34.43 </a:t>
                      </a:r>
                    </a:p>
                  </a:txBody>
                  <a:tcPr marL="3577" marR="3577" marT="3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111%</a:t>
                      </a:r>
                    </a:p>
                  </a:txBody>
                  <a:tcPr marL="3577" marR="3577" marT="3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 $38.10 </a:t>
                      </a:r>
                    </a:p>
                  </a:txBody>
                  <a:tcPr marL="3577" marR="3577" marT="3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84%</a:t>
                      </a:r>
                    </a:p>
                  </a:txBody>
                  <a:tcPr marL="3577" marR="3577" marT="3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81%</a:t>
                      </a:r>
                    </a:p>
                  </a:txBody>
                  <a:tcPr marL="3577" marR="3577" marT="3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128%</a:t>
                      </a:r>
                    </a:p>
                  </a:txBody>
                  <a:tcPr marL="3577" marR="3577" marT="3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81%</a:t>
                      </a:r>
                    </a:p>
                  </a:txBody>
                  <a:tcPr marL="3577" marR="3577" marT="357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37078602"/>
                  </a:ext>
                </a:extLst>
              </a:tr>
              <a:tr h="2335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Healthcare Practitioners and Technical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$57.90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$65.60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80608104"/>
                  </a:ext>
                </a:extLst>
              </a:tr>
              <a:tr h="2335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Life, Physical, and Social Science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$50.21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$57.84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7435773"/>
                  </a:ext>
                </a:extLst>
              </a:tr>
              <a:tr h="2335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Computer and Mathematical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$63.48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$55.32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59868658"/>
                  </a:ext>
                </a:extLst>
              </a:tr>
              <a:tr h="2335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Architecture and Engineering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$60.24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$53.62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6464545"/>
                  </a:ext>
                </a:extLst>
              </a:tr>
              <a:tr h="2335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Business and Financial Operations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$48.83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$47.46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41175452"/>
                  </a:ext>
                </a:extLst>
              </a:tr>
              <a:tr h="2335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Protective Service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$40.93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$42.61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8669593"/>
                  </a:ext>
                </a:extLst>
              </a:tr>
              <a:tr h="2335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Community and Social Services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$34.28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$35.53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66223909"/>
                  </a:ext>
                </a:extLst>
              </a:tr>
              <a:tr h="2335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Education, Training, and Library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$38.90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$32.05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56975294"/>
                  </a:ext>
                </a:extLst>
              </a:tr>
              <a:tr h="2335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Arts, Design, Entertainment, Sports, and Media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$43.85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$28.99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08409892"/>
                  </a:ext>
                </a:extLst>
              </a:tr>
              <a:tr h="2335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Healthcare Support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$21.47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$24.16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10363728"/>
                  </a:ext>
                </a:extLst>
              </a:tr>
              <a:tr h="23353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Food Preparation and Serving-Related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$14.50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$14.10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61239720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578578" y="1882340"/>
            <a:ext cx="1373486" cy="2817676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4495" y="4812441"/>
            <a:ext cx="3921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California EDD</a:t>
            </a:r>
          </a:p>
        </p:txBody>
      </p:sp>
    </p:spTree>
    <p:extLst>
      <p:ext uri="{BB962C8B-B14F-4D97-AF65-F5344CB8AC3E}">
        <p14:creationId xmlns:p14="http://schemas.microsoft.com/office/powerpoint/2010/main" val="2708808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71" y="284011"/>
            <a:ext cx="8245542" cy="856721"/>
          </a:xfrm>
          <a:solidFill>
            <a:schemeClr val="accent4"/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Rising Commuting and Retention problems</a:t>
            </a:r>
            <a:r>
              <a:rPr lang="en-US" sz="2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(Commuting inbound is rising faster than outbound)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626194" y="1140732"/>
            <a:ext cx="4107319" cy="3698628"/>
            <a:chOff x="356802" y="992243"/>
            <a:chExt cx="4107319" cy="31902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802" y="1525712"/>
              <a:ext cx="4107319" cy="265681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695236" y="992243"/>
              <a:ext cx="14692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2015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1133" y="1134866"/>
            <a:ext cx="4022988" cy="3698628"/>
            <a:chOff x="4594542" y="992243"/>
            <a:chExt cx="4022988" cy="319028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4542" y="1525713"/>
              <a:ext cx="4022988" cy="265681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871434" y="992243"/>
              <a:ext cx="14692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2008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89118" y="4839360"/>
            <a:ext cx="18774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0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Source: Census Bureau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812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We need Bold Housing Steps (</a:t>
            </a:r>
            <a:r>
              <a:rPr lang="en-US" sz="3600" b="1" u="sng" dirty="0">
                <a:solidFill>
                  <a:schemeClr val="bg1"/>
                </a:solidFill>
                <a:latin typeface="+mn-lt"/>
              </a:rPr>
              <a:t>Now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145" y="1464634"/>
            <a:ext cx="8491590" cy="3221070"/>
          </a:xfrm>
        </p:spPr>
        <p:txBody>
          <a:bodyPr>
            <a:noAutofit/>
          </a:bodyPr>
          <a:lstStyle/>
          <a:p>
            <a:r>
              <a:rPr lang="en-US" sz="2800" dirty="0"/>
              <a:t>Do we need more housing with a wide mix?  </a:t>
            </a:r>
            <a:r>
              <a:rPr lang="en-US" sz="2800" u="sng" dirty="0"/>
              <a:t>Yes</a:t>
            </a:r>
            <a:r>
              <a:rPr lang="en-US" sz="2800" dirty="0"/>
              <a:t> </a:t>
            </a:r>
          </a:p>
          <a:p>
            <a:r>
              <a:rPr lang="en-US" sz="2800" dirty="0"/>
              <a:t>Is the cost of construction rising?  </a:t>
            </a:r>
            <a:r>
              <a:rPr lang="en-US" sz="2800" u="sng" dirty="0"/>
              <a:t>Yes</a:t>
            </a:r>
          </a:p>
          <a:p>
            <a:r>
              <a:rPr lang="en-US" sz="2800" dirty="0"/>
              <a:t>Are interest rates going to remain this low forever?  </a:t>
            </a:r>
            <a:r>
              <a:rPr lang="en-US" sz="2800" u="sng" dirty="0"/>
              <a:t>No</a:t>
            </a:r>
          </a:p>
          <a:p>
            <a:r>
              <a:rPr lang="en-US" sz="2800" dirty="0"/>
              <a:t>Is there a cost to the housing market status quo?  </a:t>
            </a:r>
            <a:r>
              <a:rPr lang="en-US" sz="2800" u="sng" dirty="0"/>
              <a:t>Yes</a:t>
            </a:r>
            <a:r>
              <a:rPr lang="en-US" sz="2800" dirty="0"/>
              <a:t> </a:t>
            </a:r>
            <a:endParaRPr lang="en-US" sz="2400" i="1" dirty="0"/>
          </a:p>
          <a:p>
            <a:r>
              <a:rPr lang="en-US" sz="2800" dirty="0"/>
              <a:t>Is it impacting the environment and quality of life? </a:t>
            </a:r>
            <a:r>
              <a:rPr lang="en-US" sz="2800" u="sng" dirty="0"/>
              <a:t>Yes</a:t>
            </a:r>
          </a:p>
          <a:p>
            <a:r>
              <a:rPr lang="en-US" sz="2800" dirty="0"/>
              <a:t>Is it creating an equity problem? </a:t>
            </a:r>
            <a:r>
              <a:rPr lang="en-US" sz="2800" u="sng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2580260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1398258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b="1" dirty="0">
                <a:latin typeface="Calibri"/>
                <a:ea typeface="+mj-lt"/>
                <a:cs typeface="Calibri"/>
              </a:rPr>
              <a:t/>
            </a:r>
            <a:br>
              <a:rPr lang="en-US" b="1" dirty="0">
                <a:latin typeface="Calibri"/>
                <a:ea typeface="+mj-lt"/>
                <a:cs typeface="Calibri"/>
              </a:rPr>
            </a:br>
            <a:r>
              <a:rPr lang="en-US" b="1" dirty="0">
                <a:solidFill>
                  <a:srgbClr val="FFFFFF"/>
                </a:solidFill>
                <a:latin typeface="Calibri"/>
                <a:ea typeface="+mj-lt"/>
                <a:cs typeface="Calibri"/>
              </a:rPr>
              <a:t>DATA</a:t>
            </a:r>
            <a:endParaRPr lang="en-US" dirty="0"/>
          </a:p>
        </p:txBody>
      </p:sp>
      <p:sp>
        <p:nvSpPr>
          <p:cNvPr id="125" name="Shape 125"/>
          <p:cNvSpPr txBox="1">
            <a:spLocks noGrp="1"/>
          </p:cNvSpPr>
          <p:nvPr>
            <p:ph sz="half" idx="1"/>
          </p:nvPr>
        </p:nvSpPr>
        <p:spPr>
          <a:xfrm>
            <a:off x="457200" y="1682886"/>
            <a:ext cx="3749040" cy="31617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90500" indent="0">
              <a:buNone/>
            </a:pPr>
            <a:r>
              <a:rPr lang="en-US" sz="2000" b="1" dirty="0"/>
              <a:t>Economic Data Sources</a:t>
            </a:r>
          </a:p>
          <a:p>
            <a:pPr marL="190500" indent="0">
              <a:buNone/>
            </a:pPr>
            <a:r>
              <a:rPr lang="en-US" sz="1200" dirty="0"/>
              <a:t>Integrated Public Use Microdata Series</a:t>
            </a:r>
            <a:endParaRPr lang="en-US" sz="1200" dirty="0">
              <a:cs typeface="Calibri"/>
            </a:endParaRPr>
          </a:p>
          <a:p>
            <a:pPr lvl="1"/>
            <a:r>
              <a:rPr lang="en-US" sz="1200" dirty="0"/>
              <a:t>American Community Survey 5-year estimates (2012 – 2016)</a:t>
            </a:r>
            <a:endParaRPr lang="en-US" sz="1200" dirty="0">
              <a:cs typeface="Calibri"/>
            </a:endParaRPr>
          </a:p>
          <a:p>
            <a:pPr lvl="1"/>
            <a:r>
              <a:rPr lang="en-US" sz="1200" dirty="0"/>
              <a:t>American Community Survey 1-year estimates (2011)</a:t>
            </a:r>
            <a:endParaRPr lang="en-US" sz="1200" dirty="0">
              <a:cs typeface="Calibri"/>
            </a:endParaRPr>
          </a:p>
          <a:p>
            <a:pPr marL="190500" indent="0">
              <a:buNone/>
            </a:pPr>
            <a:r>
              <a:rPr lang="en-US" sz="1200" dirty="0"/>
              <a:t>Association of Bay Area Governments &amp; Metropolitan Transportation Commission</a:t>
            </a:r>
            <a:endParaRPr lang="en-US" sz="1200" dirty="0">
              <a:cs typeface="Calibri"/>
            </a:endParaRPr>
          </a:p>
          <a:p>
            <a:pPr marL="190500" indent="0">
              <a:buNone/>
            </a:pPr>
            <a:r>
              <a:rPr lang="en-US" sz="1200" dirty="0"/>
              <a:t>CA Department of Finance</a:t>
            </a:r>
            <a:endParaRPr lang="en-US" sz="1200" dirty="0">
              <a:cs typeface="Calibri"/>
            </a:endParaRPr>
          </a:p>
          <a:p>
            <a:pPr marL="190500" indent="0">
              <a:buNone/>
            </a:pPr>
            <a:r>
              <a:rPr lang="en-US" sz="1200" dirty="0"/>
              <a:t>CA Economic Development Department</a:t>
            </a:r>
            <a:endParaRPr lang="en-US" sz="1200" dirty="0">
              <a:cs typeface="Calibri"/>
            </a:endParaRPr>
          </a:p>
          <a:p>
            <a:pPr marL="190500" indent="0">
              <a:buNone/>
            </a:pPr>
            <a:r>
              <a:rPr lang="en-US" sz="1200" dirty="0"/>
              <a:t>U.S. Census Building Permits Survey</a:t>
            </a:r>
            <a:endParaRPr lang="en-US" sz="1200" dirty="0">
              <a:cs typeface="Calibri"/>
            </a:endParaRPr>
          </a:p>
          <a:p>
            <a:pPr marL="190500" indent="0">
              <a:buNone/>
            </a:pPr>
            <a:r>
              <a:rPr lang="en-US" sz="1200" dirty="0"/>
              <a:t>U.S. Bureau of Labor Statistics</a:t>
            </a:r>
            <a:endParaRPr lang="en-US" sz="1200" dirty="0"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9990F9CE-DAF0-3844-BED9-22A64182A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07992" y="1876979"/>
            <a:ext cx="4009905" cy="3152220"/>
          </a:xfrm>
          <a:noFill/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en-US" sz="2600" b="1" dirty="0"/>
              <a:t>Interviews and Focus Groups with </a:t>
            </a:r>
            <a:endParaRPr lang="en-US" dirty="0"/>
          </a:p>
          <a:p>
            <a:pPr marL="0" indent="0">
              <a:spcBef>
                <a:spcPts val="700"/>
              </a:spcBef>
              <a:buNone/>
            </a:pPr>
            <a:r>
              <a:rPr lang="en-US" sz="2600" b="1" dirty="0">
                <a:cs typeface="Calibri"/>
              </a:rPr>
              <a:t>30+ Organization Engaged</a:t>
            </a:r>
          </a:p>
          <a:p>
            <a:pPr>
              <a:spcBef>
                <a:spcPts val="700"/>
              </a:spcBef>
            </a:pPr>
            <a:r>
              <a:rPr lang="en-US" sz="1700" dirty="0">
                <a:cs typeface="Calibri"/>
              </a:rPr>
              <a:t>Construction/Real Estate Leaders</a:t>
            </a:r>
            <a:endParaRPr lang="en-US" dirty="0"/>
          </a:p>
          <a:p>
            <a:pPr>
              <a:spcBef>
                <a:spcPts val="700"/>
              </a:spcBef>
            </a:pPr>
            <a:r>
              <a:rPr lang="en-US" sz="1700" dirty="0">
                <a:cs typeface="Calibri"/>
              </a:rPr>
              <a:t>Commercial Builders</a:t>
            </a:r>
          </a:p>
          <a:p>
            <a:pPr>
              <a:spcBef>
                <a:spcPts val="700"/>
              </a:spcBef>
            </a:pPr>
            <a:r>
              <a:rPr lang="en-US" sz="1700" dirty="0">
                <a:cs typeface="Calibri"/>
              </a:rPr>
              <a:t>Property Owners</a:t>
            </a:r>
          </a:p>
          <a:p>
            <a:pPr>
              <a:spcBef>
                <a:spcPts val="700"/>
              </a:spcBef>
            </a:pPr>
            <a:r>
              <a:rPr lang="en-US" sz="1700" dirty="0">
                <a:cs typeface="Calibri"/>
              </a:rPr>
              <a:t>Affordable Housing Developers</a:t>
            </a:r>
          </a:p>
          <a:p>
            <a:pPr>
              <a:spcBef>
                <a:spcPts val="700"/>
              </a:spcBef>
            </a:pPr>
            <a:r>
              <a:rPr lang="en-US" sz="1700" dirty="0">
                <a:cs typeface="Calibri"/>
              </a:rPr>
              <a:t>Affordable Housing Advocates</a:t>
            </a:r>
          </a:p>
          <a:p>
            <a:pPr>
              <a:spcBef>
                <a:spcPts val="700"/>
              </a:spcBef>
            </a:pPr>
            <a:r>
              <a:rPr lang="en-US" sz="1700" dirty="0">
                <a:cs typeface="Calibri"/>
              </a:rPr>
              <a:t>Businesses/Employers</a:t>
            </a:r>
          </a:p>
          <a:p>
            <a:pPr>
              <a:spcBef>
                <a:spcPts val="700"/>
              </a:spcBef>
            </a:pPr>
            <a:r>
              <a:rPr lang="en-US" sz="1700" dirty="0">
                <a:cs typeface="Calibri"/>
              </a:rPr>
              <a:t>City/County Administrators/Planners</a:t>
            </a:r>
          </a:p>
          <a:p>
            <a:pPr>
              <a:spcBef>
                <a:spcPts val="700"/>
              </a:spcBef>
            </a:pPr>
            <a:r>
              <a:rPr lang="en-US" sz="1700" dirty="0">
                <a:cs typeface="Calibri"/>
              </a:rPr>
              <a:t>County Elected Officials</a:t>
            </a:r>
          </a:p>
          <a:p>
            <a:r>
              <a:rPr lang="en-US" sz="1700" dirty="0">
                <a:cs typeface="Calibri"/>
              </a:rPr>
              <a:t>YIMBYs</a:t>
            </a:r>
          </a:p>
          <a:p>
            <a:r>
              <a:rPr lang="en-US" sz="1700" dirty="0">
                <a:cs typeface="Calibri"/>
              </a:rPr>
              <a:t>Youth Leadership</a:t>
            </a:r>
          </a:p>
          <a:p>
            <a:pPr>
              <a:spcBef>
                <a:spcPts val="700"/>
              </a:spcBef>
            </a:pPr>
            <a:r>
              <a:rPr lang="en-US" sz="1700" dirty="0">
                <a:cs typeface="Calibri"/>
              </a:rPr>
              <a:t>Nonprofits/Community Orgs</a:t>
            </a:r>
          </a:p>
          <a:p>
            <a:pPr>
              <a:spcBef>
                <a:spcPts val="700"/>
              </a:spcBef>
            </a:pPr>
            <a:r>
              <a:rPr lang="en-US" sz="1700" dirty="0">
                <a:cs typeface="Calibri"/>
              </a:rPr>
              <a:t>Senior Housing Representatives</a:t>
            </a:r>
          </a:p>
        </p:txBody>
      </p:sp>
    </p:spTree>
    <p:extLst>
      <p:ext uri="{BB962C8B-B14F-4D97-AF65-F5344CB8AC3E}">
        <p14:creationId xmlns:p14="http://schemas.microsoft.com/office/powerpoint/2010/main" val="465071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00C123-9091-4699-9521-353286C25E9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libri"/>
                <a:cs typeface="Calibri"/>
              </a:rPr>
              <a:t/>
            </a:r>
            <a:br>
              <a:rPr lang="en-US" b="1" dirty="0">
                <a:latin typeface="Calibri"/>
                <a:cs typeface="Calibri"/>
              </a:rPr>
            </a:br>
            <a:r>
              <a:rPr lang="en-US" b="1" dirty="0">
                <a:solidFill>
                  <a:srgbClr val="FFFFFF"/>
                </a:solidFill>
                <a:latin typeface="Calibri"/>
                <a:cs typeface="Calibri"/>
              </a:rPr>
              <a:t>Key Questions</a:t>
            </a:r>
            <a:br>
              <a:rPr lang="en-US" b="1" dirty="0">
                <a:solidFill>
                  <a:srgbClr val="FFFFFF"/>
                </a:solidFill>
                <a:latin typeface="Calibri"/>
                <a:cs typeface="Calibri"/>
              </a:rPr>
            </a:br>
            <a:endParaRPr lang="en-US" b="1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D735C8-CAE3-451A-9DD0-D992C1A17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ea typeface="+mn-lt"/>
                <a:cs typeface="+mn-lt"/>
              </a:rPr>
              <a:t/>
            </a:r>
            <a:br>
              <a:rPr lang="en-US" b="1" dirty="0">
                <a:ea typeface="+mn-lt"/>
                <a:cs typeface="+mn-lt"/>
              </a:rPr>
            </a:br>
            <a:r>
              <a:rPr lang="en-US" sz="3600" b="1" dirty="0">
                <a:cs typeface="Calibri"/>
              </a:rPr>
              <a:t>What is the housing shortage costing Marin County?</a:t>
            </a:r>
            <a:endParaRPr lang="en-US" sz="3600" u="sng" dirty="0">
              <a:cs typeface="Calibri"/>
            </a:endParaRPr>
          </a:p>
          <a:p>
            <a:pPr marL="0" indent="0" algn="ctr">
              <a:spcBef>
                <a:spcPts val="700"/>
              </a:spcBef>
              <a:buNone/>
            </a:pPr>
            <a:r>
              <a:rPr lang="en-US" sz="3600" b="1" dirty="0">
                <a:cs typeface="Calibri"/>
              </a:rPr>
              <a:t>&amp;</a:t>
            </a:r>
          </a:p>
          <a:p>
            <a:pPr marL="0" indent="0" algn="ctr">
              <a:spcBef>
                <a:spcPts val="700"/>
              </a:spcBef>
              <a:buNone/>
            </a:pPr>
            <a:r>
              <a:rPr lang="en-US" sz="3600" b="1" dirty="0">
                <a:cs typeface="Calibri"/>
              </a:rPr>
              <a:t>Who is paying the price?</a:t>
            </a:r>
          </a:p>
        </p:txBody>
      </p:sp>
    </p:spTree>
    <p:extLst>
      <p:ext uri="{BB962C8B-B14F-4D97-AF65-F5344CB8AC3E}">
        <p14:creationId xmlns:p14="http://schemas.microsoft.com/office/powerpoint/2010/main" val="3451155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700" cy="1398258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b="1" dirty="0">
                <a:latin typeface="Calibri"/>
                <a:ea typeface="+mj-lt"/>
                <a:cs typeface="Calibri"/>
              </a:rPr>
              <a:t/>
            </a:r>
            <a:br>
              <a:rPr lang="en-US" b="1" dirty="0">
                <a:latin typeface="Calibri"/>
                <a:ea typeface="+mj-lt"/>
                <a:cs typeface="Calibri"/>
              </a:rPr>
            </a:br>
            <a:r>
              <a:rPr lang="en-US" b="1" dirty="0">
                <a:solidFill>
                  <a:srgbClr val="FFFFFF"/>
                </a:solidFill>
                <a:latin typeface="Calibri"/>
                <a:ea typeface="+mj-lt"/>
                <a:cs typeface="Calibri"/>
              </a:rPr>
              <a:t>DATA</a:t>
            </a:r>
            <a:endParaRPr lang="en-US" dirty="0"/>
          </a:p>
        </p:txBody>
      </p:sp>
      <p:sp>
        <p:nvSpPr>
          <p:cNvPr id="125" name="Shape 125"/>
          <p:cNvSpPr txBox="1">
            <a:spLocks noGrp="1"/>
          </p:cNvSpPr>
          <p:nvPr>
            <p:ph sz="half" idx="1"/>
          </p:nvPr>
        </p:nvSpPr>
        <p:spPr>
          <a:xfrm>
            <a:off x="457200" y="1682886"/>
            <a:ext cx="3749040" cy="31617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90500" indent="0">
              <a:buNone/>
            </a:pPr>
            <a:r>
              <a:rPr lang="en-US" sz="2000" b="1" dirty="0"/>
              <a:t>Economic Data Sources</a:t>
            </a:r>
          </a:p>
          <a:p>
            <a:pPr marL="190500" indent="0">
              <a:buNone/>
            </a:pPr>
            <a:r>
              <a:rPr lang="en-US" sz="1200" dirty="0"/>
              <a:t>Integrated Public Use Microdata Series</a:t>
            </a:r>
            <a:endParaRPr lang="en-US" sz="1200" dirty="0">
              <a:cs typeface="Calibri"/>
            </a:endParaRPr>
          </a:p>
          <a:p>
            <a:pPr lvl="1"/>
            <a:r>
              <a:rPr lang="en-US" sz="1200" dirty="0"/>
              <a:t>American Community Survey 5-year estimates (2012 – 2016)</a:t>
            </a:r>
            <a:endParaRPr lang="en-US" sz="1200" dirty="0">
              <a:cs typeface="Calibri"/>
            </a:endParaRPr>
          </a:p>
          <a:p>
            <a:pPr lvl="1"/>
            <a:r>
              <a:rPr lang="en-US" sz="1200" dirty="0"/>
              <a:t>American Community Survey 1-year estimates (2011)</a:t>
            </a:r>
            <a:endParaRPr lang="en-US" sz="1200" dirty="0">
              <a:cs typeface="Calibri"/>
            </a:endParaRPr>
          </a:p>
          <a:p>
            <a:pPr marL="190500" indent="0">
              <a:buNone/>
            </a:pPr>
            <a:r>
              <a:rPr lang="en-US" sz="1200" dirty="0"/>
              <a:t>Association of Bay Area Governments &amp; Metropolitan Transportation Commission</a:t>
            </a:r>
            <a:endParaRPr lang="en-US" sz="1200" dirty="0">
              <a:cs typeface="Calibri"/>
            </a:endParaRPr>
          </a:p>
          <a:p>
            <a:pPr marL="190500" indent="0">
              <a:buNone/>
            </a:pPr>
            <a:r>
              <a:rPr lang="en-US" sz="1200" dirty="0"/>
              <a:t>CA Department of Finance</a:t>
            </a:r>
            <a:endParaRPr lang="en-US" sz="1200" dirty="0">
              <a:cs typeface="Calibri"/>
            </a:endParaRPr>
          </a:p>
          <a:p>
            <a:pPr marL="190500" indent="0">
              <a:buNone/>
            </a:pPr>
            <a:r>
              <a:rPr lang="en-US" sz="1200" dirty="0"/>
              <a:t>CA Economic Development Department</a:t>
            </a:r>
            <a:endParaRPr lang="en-US" sz="1200" dirty="0">
              <a:cs typeface="Calibri"/>
            </a:endParaRPr>
          </a:p>
          <a:p>
            <a:pPr marL="190500" indent="0">
              <a:buNone/>
            </a:pPr>
            <a:r>
              <a:rPr lang="en-US" sz="1200" dirty="0"/>
              <a:t>U.S. Census Building Permits Survey</a:t>
            </a:r>
            <a:endParaRPr lang="en-US" sz="1200" dirty="0">
              <a:cs typeface="Calibri"/>
            </a:endParaRPr>
          </a:p>
          <a:p>
            <a:pPr marL="190500" indent="0">
              <a:buNone/>
            </a:pPr>
            <a:r>
              <a:rPr lang="en-US" sz="1200" dirty="0"/>
              <a:t>U.S. Bureau of Labor Statistics</a:t>
            </a:r>
            <a:endParaRPr lang="en-US" sz="1200" dirty="0">
              <a:cs typeface="Calibri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9990F9CE-DAF0-3844-BED9-22A64182A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07992" y="1876979"/>
            <a:ext cx="4009905" cy="3152220"/>
          </a:xfrm>
          <a:noFill/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en-US" sz="2600" b="1" dirty="0"/>
              <a:t>Interviews and Focus Groups with </a:t>
            </a:r>
            <a:endParaRPr lang="en-US" dirty="0"/>
          </a:p>
          <a:p>
            <a:pPr marL="0" indent="0">
              <a:spcBef>
                <a:spcPts val="700"/>
              </a:spcBef>
              <a:buNone/>
            </a:pPr>
            <a:r>
              <a:rPr lang="en-US" sz="2600" b="1" dirty="0">
                <a:cs typeface="Calibri"/>
              </a:rPr>
              <a:t>30+ Organization Engaged</a:t>
            </a:r>
          </a:p>
          <a:p>
            <a:pPr>
              <a:spcBef>
                <a:spcPts val="700"/>
              </a:spcBef>
            </a:pPr>
            <a:r>
              <a:rPr lang="en-US" sz="1700" dirty="0">
                <a:cs typeface="Calibri"/>
              </a:rPr>
              <a:t>Construction/Real Estate Leaders</a:t>
            </a:r>
            <a:endParaRPr lang="en-US" dirty="0"/>
          </a:p>
          <a:p>
            <a:pPr>
              <a:spcBef>
                <a:spcPts val="700"/>
              </a:spcBef>
            </a:pPr>
            <a:r>
              <a:rPr lang="en-US" sz="1700" dirty="0">
                <a:cs typeface="Calibri"/>
              </a:rPr>
              <a:t>Commercial Builders</a:t>
            </a:r>
          </a:p>
          <a:p>
            <a:pPr>
              <a:spcBef>
                <a:spcPts val="700"/>
              </a:spcBef>
            </a:pPr>
            <a:r>
              <a:rPr lang="en-US" sz="1700" dirty="0">
                <a:cs typeface="Calibri"/>
              </a:rPr>
              <a:t>Property Owners</a:t>
            </a:r>
          </a:p>
          <a:p>
            <a:pPr>
              <a:spcBef>
                <a:spcPts val="700"/>
              </a:spcBef>
            </a:pPr>
            <a:r>
              <a:rPr lang="en-US" sz="1700" dirty="0">
                <a:cs typeface="Calibri"/>
              </a:rPr>
              <a:t>Affordable Housing Developers</a:t>
            </a:r>
          </a:p>
          <a:p>
            <a:pPr>
              <a:spcBef>
                <a:spcPts val="700"/>
              </a:spcBef>
            </a:pPr>
            <a:r>
              <a:rPr lang="en-US" sz="1700" dirty="0">
                <a:cs typeface="Calibri"/>
              </a:rPr>
              <a:t>Affordable Housing Advocates</a:t>
            </a:r>
          </a:p>
          <a:p>
            <a:pPr>
              <a:spcBef>
                <a:spcPts val="700"/>
              </a:spcBef>
            </a:pPr>
            <a:r>
              <a:rPr lang="en-US" sz="1700" dirty="0">
                <a:cs typeface="Calibri"/>
              </a:rPr>
              <a:t>Businesses/Employers</a:t>
            </a:r>
          </a:p>
          <a:p>
            <a:pPr>
              <a:spcBef>
                <a:spcPts val="700"/>
              </a:spcBef>
            </a:pPr>
            <a:r>
              <a:rPr lang="en-US" sz="1700" dirty="0">
                <a:cs typeface="Calibri"/>
              </a:rPr>
              <a:t>City/County Administrators/Planners</a:t>
            </a:r>
          </a:p>
          <a:p>
            <a:pPr>
              <a:spcBef>
                <a:spcPts val="700"/>
              </a:spcBef>
            </a:pPr>
            <a:r>
              <a:rPr lang="en-US" sz="1700" dirty="0">
                <a:cs typeface="Calibri"/>
              </a:rPr>
              <a:t>County Elected Officials</a:t>
            </a:r>
          </a:p>
          <a:p>
            <a:r>
              <a:rPr lang="en-US" sz="1700" dirty="0">
                <a:cs typeface="Calibri"/>
              </a:rPr>
              <a:t>YIMBYs</a:t>
            </a:r>
          </a:p>
          <a:p>
            <a:r>
              <a:rPr lang="en-US" sz="1700" dirty="0">
                <a:cs typeface="Calibri"/>
              </a:rPr>
              <a:t>Youth Leadership</a:t>
            </a:r>
          </a:p>
          <a:p>
            <a:pPr>
              <a:spcBef>
                <a:spcPts val="700"/>
              </a:spcBef>
            </a:pPr>
            <a:r>
              <a:rPr lang="en-US" sz="1700" dirty="0">
                <a:cs typeface="Calibri"/>
              </a:rPr>
              <a:t>Nonprofits/Community Orgs</a:t>
            </a:r>
          </a:p>
          <a:p>
            <a:pPr>
              <a:spcBef>
                <a:spcPts val="700"/>
              </a:spcBef>
            </a:pPr>
            <a:r>
              <a:rPr lang="en-US" sz="1700" dirty="0">
                <a:cs typeface="Calibri"/>
              </a:rPr>
              <a:t>Senior Housing Representatives</a:t>
            </a:r>
          </a:p>
        </p:txBody>
      </p:sp>
    </p:spTree>
    <p:extLst>
      <p:ext uri="{BB962C8B-B14F-4D97-AF65-F5344CB8AC3E}">
        <p14:creationId xmlns:p14="http://schemas.microsoft.com/office/powerpoint/2010/main" val="1945177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95909F-458F-424B-BE1C-C8B9A6D21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43" y="1446593"/>
            <a:ext cx="7886700" cy="2473653"/>
          </a:xfr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n-lt"/>
                <a:cs typeface="Calibri"/>
              </a:rPr>
              <a:t>$500+ Million a Year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4743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47472"/>
            <a:ext cx="7886700" cy="829104"/>
          </a:xfrm>
          <a:solidFill>
            <a:schemeClr val="accent4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b="1" dirty="0">
                <a:solidFill>
                  <a:schemeClr val="bg1"/>
                </a:solidFill>
              </a:rPr>
              <a:t>The Basic Math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210" y="1384539"/>
            <a:ext cx="7886700" cy="33647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800100" lvl="1" indent="-457200">
              <a:buAutoNum type="arabicPeriod"/>
            </a:pPr>
            <a:r>
              <a:rPr lang="en-US" sz="2400" dirty="0">
                <a:cs typeface="Calibri"/>
              </a:rPr>
              <a:t>Lost Consumer Spending $370 million</a:t>
            </a:r>
          </a:p>
          <a:p>
            <a:pPr marL="342900" lvl="1" indent="0">
              <a:buNone/>
            </a:pPr>
            <a:r>
              <a:rPr lang="en-US" sz="2400" dirty="0">
                <a:cs typeface="Calibri"/>
              </a:rPr>
              <a:t>2.   Latent Construction Activity $130 million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75BABB-6BE4-45A0-923F-13C1FE196FA2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1256516" y="2274238"/>
          <a:ext cx="6564522" cy="2170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53328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653256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Lost Consumer Spending = $366 Million/yr</a:t>
            </a:r>
            <a:r>
              <a:rPr lang="en-US" b="1" dirty="0">
                <a:solidFill>
                  <a:srgbClr val="FFFFFF"/>
                </a:solidFill>
                <a:latin typeface="+mn-lt"/>
                <a:cs typeface="Calibri"/>
              </a:rPr>
              <a:t>.</a:t>
            </a:r>
            <a:endParaRPr lang="en-US" b="1" dirty="0">
              <a:highlight>
                <a:srgbClr val="FFFF00"/>
              </a:highlight>
              <a:latin typeface="+mn-lt"/>
              <a:cs typeface="Calibri Ligh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4763940-3602-491E-83E1-7CB77CE5ED41}"/>
              </a:ext>
            </a:extLst>
          </p:cNvPr>
          <p:cNvSpPr/>
          <p:nvPr/>
        </p:nvSpPr>
        <p:spPr>
          <a:xfrm>
            <a:off x="2583612" y="1030857"/>
            <a:ext cx="4041474" cy="38150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cs typeface="Calibri"/>
              </a:rPr>
              <a:t>$366 million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B03EC87-FD19-48B5-8C82-ACD079F952BD}"/>
              </a:ext>
            </a:extLst>
          </p:cNvPr>
          <p:cNvSpPr/>
          <p:nvPr/>
        </p:nvSpPr>
        <p:spPr>
          <a:xfrm>
            <a:off x="254479" y="1559224"/>
            <a:ext cx="2812212" cy="28876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Calibri"/>
              </a:rPr>
              <a:t>84.5% from lower-income households</a:t>
            </a:r>
            <a:endParaRPr lang="en-US" sz="28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5631681-E578-4E7A-99DA-FED979CC855F}"/>
              </a:ext>
            </a:extLst>
          </p:cNvPr>
          <p:cNvSpPr/>
          <p:nvPr/>
        </p:nvSpPr>
        <p:spPr>
          <a:xfrm>
            <a:off x="6142009" y="1613138"/>
            <a:ext cx="2801429" cy="28337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cs typeface="Calibri"/>
              </a:rPr>
              <a:t>15.5% from moderate income households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6191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657350" y="95251"/>
            <a:ext cx="5829300" cy="53578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50" dirty="0">
                <a:solidFill>
                  <a:srgbClr val="008000"/>
                </a:solidFill>
              </a:rPr>
              <a:t>Platinum Sponsors</a:t>
            </a:r>
          </a:p>
        </p:txBody>
      </p:sp>
      <p:pic>
        <p:nvPicPr>
          <p:cNvPr id="14" name="Picture 13" descr="MEF_LogoHigh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1012011" cy="804155"/>
          </a:xfrm>
          <a:prstGeom prst="rect">
            <a:avLst/>
          </a:prstGeom>
        </p:spPr>
      </p:pic>
      <p:pic>
        <p:nvPicPr>
          <p:cNvPr id="2" name="Picture 1" descr="PF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799" y="3235324"/>
            <a:ext cx="3251201" cy="1400175"/>
          </a:xfrm>
          <a:prstGeom prst="rect">
            <a:avLst/>
          </a:prstGeom>
        </p:spPr>
      </p:pic>
      <p:pic>
        <p:nvPicPr>
          <p:cNvPr id="9" name="Picture 8" descr="ultragenyx-log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035" y="2779712"/>
            <a:ext cx="3238500" cy="1855787"/>
          </a:xfrm>
          <a:prstGeom prst="rect">
            <a:avLst/>
          </a:prstGeom>
        </p:spPr>
      </p:pic>
      <p:pic>
        <p:nvPicPr>
          <p:cNvPr id="15" name="Picture 14" descr="downloa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581" y="853140"/>
            <a:ext cx="3954562" cy="2392563"/>
          </a:xfrm>
          <a:prstGeom prst="rect">
            <a:avLst/>
          </a:prstGeom>
        </p:spPr>
      </p:pic>
      <p:pic>
        <p:nvPicPr>
          <p:cNvPr id="11" name="Picture 10" descr="download.jpg">
            <a:extLst>
              <a:ext uri="{FF2B5EF4-FFF2-40B4-BE49-F238E27FC236}">
                <a16:creationId xmlns:a16="http://schemas.microsoft.com/office/drawing/2014/main" xmlns="" id="{60B492A8-4656-9C45-B96F-82AD12A15A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1055729"/>
            <a:ext cx="2704623" cy="197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079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3304D2FB-A36C-4148-B9EB-B4BF05AC46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59"/>
          <a:stretch/>
        </p:blipFill>
        <p:spPr>
          <a:xfrm>
            <a:off x="1205986" y="513183"/>
            <a:ext cx="6722132" cy="45304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90C7664-BC3C-7445-B6D0-E52B97B73610}"/>
              </a:ext>
            </a:extLst>
          </p:cNvPr>
          <p:cNvSpPr txBox="1"/>
          <p:nvPr/>
        </p:nvSpPr>
        <p:spPr>
          <a:xfrm>
            <a:off x="1333043" y="256657"/>
            <a:ext cx="6595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Very-Low Income Renters (Annual Income Between $30 - $50,000)</a:t>
            </a:r>
          </a:p>
        </p:txBody>
      </p:sp>
    </p:spTree>
    <p:extLst>
      <p:ext uri="{BB962C8B-B14F-4D97-AF65-F5344CB8AC3E}">
        <p14:creationId xmlns:p14="http://schemas.microsoft.com/office/powerpoint/2010/main" val="4161425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BD3D56B4-78D5-49EA-A973-73E27A4E3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410" y="61731"/>
            <a:ext cx="6786831" cy="499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7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+mn-lt"/>
              </a:rPr>
              <a:t>Affordability Gap</a:t>
            </a:r>
            <a:endParaRPr lang="en-US" sz="3600" b="1" dirty="0">
              <a:solidFill>
                <a:schemeClr val="bg1"/>
              </a:solidFill>
              <a:latin typeface="+mn-lt"/>
              <a:cs typeface="Calibri Light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1077481" y="1472932"/>
            <a:ext cx="6702153" cy="33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33400" lvl="1" indent="0" algn="ctr">
              <a:buNone/>
            </a:pPr>
            <a:r>
              <a:rPr lang="en-US" sz="2400" dirty="0"/>
              <a:t>Rental housing burden in aggregate is </a:t>
            </a:r>
          </a:p>
          <a:p>
            <a:pPr marL="533400" lvl="1" indent="0" algn="ctr">
              <a:buNone/>
            </a:pPr>
            <a:r>
              <a:rPr lang="en-US" sz="2400" b="1" dirty="0"/>
              <a:t>$168 million annually</a:t>
            </a:r>
            <a:endParaRPr lang="en-US" sz="2400" b="1" dirty="0">
              <a:cs typeface="Calibri"/>
            </a:endParaRPr>
          </a:p>
          <a:p>
            <a:pPr marL="533400" lvl="1" indent="0" algn="ctr">
              <a:buNone/>
            </a:pPr>
            <a:endParaRPr lang="en-US" sz="2400" b="1" dirty="0">
              <a:cs typeface="Calibri"/>
            </a:endParaRPr>
          </a:p>
          <a:p>
            <a:pPr marL="533400" lvl="1" indent="0" algn="ctr">
              <a:buNone/>
            </a:pPr>
            <a:r>
              <a:rPr lang="en-US" sz="2400" dirty="0"/>
              <a:t>Homeowners’ affordability gap in aggregate is </a:t>
            </a:r>
            <a:r>
              <a:rPr lang="en-US" sz="2400" b="1" dirty="0"/>
              <a:t>$209 million annually</a:t>
            </a:r>
            <a:endParaRPr lang="en-US" sz="2400" b="1" dirty="0">
              <a:cs typeface="Calibri"/>
            </a:endParaRPr>
          </a:p>
          <a:p>
            <a:pPr marL="533400" lvl="1" indent="0" algn="ctr">
              <a:buNone/>
            </a:pPr>
            <a:endParaRPr lang="en-US" sz="2400" b="1" dirty="0"/>
          </a:p>
          <a:p>
            <a:pPr marL="533400" lvl="1" indent="0" algn="ctr">
              <a:buNone/>
            </a:pPr>
            <a:r>
              <a:rPr lang="en-US" sz="2400" dirty="0"/>
              <a:t>Severe affordability gap (+50% household income spent on housing) for Marin households that rent is </a:t>
            </a:r>
            <a:r>
              <a:rPr lang="en-US" sz="2400" b="1" dirty="0"/>
              <a:t>$86 million annually</a:t>
            </a:r>
            <a:endParaRPr sz="24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3971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C3DFEE6C-8563-4379-9AE1-C3113E42F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976" y="75751"/>
            <a:ext cx="6776048" cy="49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1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1760F-9AFC-4F1E-AFAA-65216B7B0C06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D1CF36-E1D2-5A43-9E99-17A67757D1AC}"/>
              </a:ext>
            </a:extLst>
          </p:cNvPr>
          <p:cNvSpPr txBox="1"/>
          <p:nvPr/>
        </p:nvSpPr>
        <p:spPr>
          <a:xfrm>
            <a:off x="414338" y="257175"/>
            <a:ext cx="8101012" cy="95410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Marin’s Aging Population = Declining Future Consumer Spending and Economic Growth</a:t>
            </a:r>
          </a:p>
        </p:txBody>
      </p:sp>
      <p:pic>
        <p:nvPicPr>
          <p:cNvPr id="12" name="Picture 1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7A2F7E69-4050-4A45-BC6B-FE03EBA7C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14" y="1204802"/>
            <a:ext cx="8026878" cy="395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54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512064" y="378223"/>
            <a:ext cx="8014862" cy="101166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Marin County Latent Construction Activity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509244" y="1693360"/>
            <a:ext cx="8019404" cy="27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 algn="ctr">
              <a:buNone/>
            </a:pPr>
            <a:r>
              <a:rPr lang="en-US" sz="5400" b="1" dirty="0"/>
              <a:t>$94 - $128 million annually</a:t>
            </a:r>
            <a:endParaRPr lang="en-US" sz="5400" b="1" dirty="0">
              <a:cs typeface="Calibri"/>
            </a:endParaRPr>
          </a:p>
          <a:p>
            <a:pPr marL="76200" indent="0" algn="ctr">
              <a:buNone/>
            </a:pPr>
            <a:endParaRPr lang="en-US" sz="2000" dirty="0"/>
          </a:p>
          <a:p>
            <a:pPr marL="76200" indent="0" algn="ctr">
              <a:buNone/>
            </a:pPr>
            <a:r>
              <a:rPr lang="en-US" sz="2400" i="1" dirty="0"/>
              <a:t>In total, $735 million to $1 billion from 2015 - 2023</a:t>
            </a:r>
            <a:endParaRPr sz="2400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399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20">
            <a:extLst>
              <a:ext uri="{FF2B5EF4-FFF2-40B4-BE49-F238E27FC236}">
                <a16:creationId xmlns:a16="http://schemas.microsoft.com/office/drawing/2014/main" xmlns="" id="{232F1990-A727-4150-9910-3D0D3220FE94}"/>
              </a:ext>
            </a:extLst>
          </p:cNvPr>
          <p:cNvSpPr txBox="1">
            <a:spLocks/>
          </p:cNvSpPr>
          <p:nvPr/>
        </p:nvSpPr>
        <p:spPr>
          <a:xfrm>
            <a:off x="628650" y="273844"/>
            <a:ext cx="7886700" cy="994172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Methodology: Lost Economic Activity from Latent Construction</a:t>
            </a:r>
            <a:endParaRPr lang="en-US" b="1" dirty="0">
              <a:highlight>
                <a:srgbClr val="FFFF00"/>
              </a:highlight>
              <a:latin typeface="+mn-lt"/>
            </a:endParaRPr>
          </a:p>
        </p:txBody>
      </p: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xmlns="" id="{46238604-1C80-4B33-8FC4-B21BF7A751AF}"/>
              </a:ext>
            </a:extLst>
          </p:cNvPr>
          <p:cNvGraphicFramePr/>
          <p:nvPr>
            <p:extLst/>
          </p:nvPr>
        </p:nvGraphicFramePr>
        <p:xfrm>
          <a:off x="1035172" y="1627157"/>
          <a:ext cx="7483413" cy="3150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8776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ctrTitle" idx="4294967295"/>
          </p:nvPr>
        </p:nvSpPr>
        <p:spPr>
          <a:xfrm>
            <a:off x="628650" y="1705355"/>
            <a:ext cx="8039387" cy="9418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7200" b="1" dirty="0">
                <a:solidFill>
                  <a:schemeClr val="accent4"/>
                </a:solidFill>
                <a:latin typeface="+mn-lt"/>
                <a:ea typeface="Karla"/>
                <a:cs typeface="Karla"/>
                <a:sym typeface="Karla"/>
              </a:rPr>
              <a:t>62%</a:t>
            </a:r>
            <a:r>
              <a:rPr lang="en-US" sz="7200" b="1" dirty="0">
                <a:solidFill>
                  <a:srgbClr val="1D6FA9"/>
                </a:solidFill>
                <a:latin typeface="+mn-lt"/>
                <a:ea typeface="Karla"/>
                <a:cs typeface="Karla"/>
                <a:sym typeface="Karla"/>
              </a:rPr>
              <a:t> </a:t>
            </a:r>
            <a:r>
              <a:rPr lang="en-US" sz="3200" b="1" dirty="0">
                <a:solidFill>
                  <a:srgbClr val="1D6FA9"/>
                </a:solidFill>
                <a:latin typeface="+mn-lt"/>
                <a:ea typeface="Karla"/>
                <a:cs typeface="Karla"/>
                <a:sym typeface="Karla"/>
              </a:rPr>
              <a:t>Marin County's workforce commutes in daily</a:t>
            </a:r>
            <a:r>
              <a:rPr lang="en-US" sz="3200" b="1" dirty="0">
                <a:solidFill>
                  <a:schemeClr val="accent4"/>
                </a:solidFill>
                <a:latin typeface="+mn-lt"/>
                <a:ea typeface="Karla"/>
                <a:cs typeface="Karla"/>
                <a:sym typeface="Karla"/>
              </a:rPr>
              <a:t> (70,000)</a:t>
            </a:r>
            <a:r>
              <a:rPr lang="en-US" sz="3200" b="1" dirty="0">
                <a:solidFill>
                  <a:srgbClr val="1D6FA9"/>
                </a:solidFill>
                <a:latin typeface="Calibri"/>
                <a:cs typeface="Calibri"/>
              </a:rPr>
              <a:t/>
            </a:r>
            <a:br>
              <a:rPr lang="en-US" sz="3200" b="1" dirty="0">
                <a:solidFill>
                  <a:srgbClr val="1D6FA9"/>
                </a:solidFill>
                <a:latin typeface="Calibri"/>
                <a:cs typeface="Calibri"/>
              </a:rPr>
            </a:br>
            <a:endParaRPr lang="en-US" sz="7200" dirty="0">
              <a:solidFill>
                <a:srgbClr val="ABE33F"/>
              </a:solidFill>
              <a:latin typeface="Karla"/>
              <a:ea typeface="Karla"/>
              <a:cs typeface="Karla"/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type="ctrTitle" idx="4294967295"/>
          </p:nvPr>
        </p:nvSpPr>
        <p:spPr>
          <a:xfrm>
            <a:off x="1052724" y="3441681"/>
            <a:ext cx="7469871" cy="11338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7200" b="1" dirty="0">
                <a:solidFill>
                  <a:srgbClr val="00AE9D"/>
                </a:solidFill>
                <a:latin typeface="+mn-lt"/>
                <a:ea typeface="Karla"/>
                <a:cs typeface="Karla"/>
                <a:sym typeface="Karla"/>
              </a:rPr>
              <a:t>8% </a:t>
            </a:r>
            <a:r>
              <a:rPr lang="en-US" sz="2800" b="1" dirty="0">
                <a:solidFill>
                  <a:srgbClr val="00AE9D"/>
                </a:solidFill>
                <a:latin typeface="+mn-lt"/>
                <a:ea typeface="Karla"/>
                <a:cs typeface="Karla"/>
                <a:sym typeface="Karla"/>
              </a:rPr>
              <a:t>On average commute over an hour</a:t>
            </a:r>
            <a:r>
              <a:rPr lang="en-US" sz="2800" b="1" dirty="0">
                <a:solidFill>
                  <a:srgbClr val="00AE9D"/>
                </a:solidFill>
                <a:latin typeface="Calibri"/>
                <a:ea typeface="+mj-lt"/>
                <a:cs typeface="Calibri"/>
              </a:rPr>
              <a:t/>
            </a:r>
            <a:br>
              <a:rPr lang="en-US" sz="2800" b="1" dirty="0">
                <a:solidFill>
                  <a:srgbClr val="00AE9D"/>
                </a:solidFill>
                <a:latin typeface="Calibri"/>
                <a:ea typeface="+mj-lt"/>
                <a:cs typeface="Calibri"/>
              </a:rPr>
            </a:br>
            <a:endParaRPr lang="en-US" sz="1800" dirty="0">
              <a:solidFill>
                <a:srgbClr val="00AE9D"/>
              </a:solidFill>
              <a:latin typeface="Karla"/>
              <a:ea typeface="Karla"/>
              <a:cs typeface="Karla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8650" y="347472"/>
            <a:ext cx="7886700" cy="829104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en-US" sz="4500" b="1" dirty="0">
                <a:solidFill>
                  <a:schemeClr val="bg1"/>
                </a:solidFill>
                <a:latin typeface="+mn-lt"/>
              </a:rPr>
              <a:t>Commuting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856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9623" y="1498059"/>
            <a:ext cx="7873999" cy="3433863"/>
          </a:xfrm>
          <a:solidFill>
            <a:schemeClr val="bg1"/>
          </a:solidFill>
        </p:spPr>
        <p:txBody>
          <a:bodyPr anchor="ctr">
            <a:normAutofit fontScale="90000"/>
          </a:bodyPr>
          <a:lstStyle/>
          <a:p>
            <a:pPr lvl="2" algn="l"/>
            <a:r>
              <a:rPr lang="en-US" sz="2000" dirty="0">
                <a:cs typeface="Calibri"/>
              </a:rPr>
              <a:t/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/>
            </a:r>
            <a:br>
              <a:rPr lang="en-US" sz="2000" dirty="0">
                <a:cs typeface="Calibri"/>
              </a:rPr>
            </a:br>
            <a:r>
              <a:rPr lang="en-US" sz="2700" b="1" dirty="0"/>
              <a:t>1. Reduced Productivity from Commuting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2200" i="1" dirty="0"/>
              <a:t>$7.1 million lost from 1+ hour commuters</a:t>
            </a:r>
            <a:r>
              <a:rPr lang="en-US" sz="2000" i="1" dirty="0"/>
              <a:t/>
            </a:r>
            <a:br>
              <a:rPr lang="en-US" sz="2000" i="1" dirty="0"/>
            </a:br>
            <a:r>
              <a:rPr lang="en-US" sz="2700" dirty="0"/>
              <a:t/>
            </a:r>
            <a:br>
              <a:rPr lang="en-US" sz="2700" dirty="0"/>
            </a:br>
            <a:r>
              <a:rPr lang="en-US" sz="2700" b="1" dirty="0"/>
              <a:t>2. Increase in Turnover Cost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2200" i="1" dirty="0"/>
              <a:t>50% of CA companies report losing a candidate or having to pay more because of Housing</a:t>
            </a:r>
            <a:br>
              <a:rPr lang="en-US" sz="2200" i="1" dirty="0"/>
            </a:br>
            <a:r>
              <a:rPr lang="en-US" sz="2700" dirty="0"/>
              <a:t/>
            </a:r>
            <a:br>
              <a:rPr lang="en-US" sz="2700" dirty="0"/>
            </a:br>
            <a:r>
              <a:rPr lang="en-US" sz="3100" b="1" dirty="0">
                <a:latin typeface="+mn-lt"/>
              </a:rPr>
              <a:t>3. Talent Replacement Cost</a:t>
            </a:r>
            <a:r>
              <a:rPr lang="en-US" sz="2000" b="1" dirty="0">
                <a:latin typeface="Calibri"/>
                <a:cs typeface="Calibri"/>
              </a:rPr>
              <a:t/>
            </a:r>
            <a:br>
              <a:rPr lang="en-US" sz="2000" b="1" dirty="0">
                <a:latin typeface="Calibri"/>
                <a:cs typeface="Calibri"/>
              </a:rPr>
            </a:br>
            <a:r>
              <a:rPr lang="en-US" sz="2200" i="1" dirty="0">
                <a:latin typeface="Calibri"/>
                <a:cs typeface="Calibri"/>
              </a:rPr>
              <a:t>The typical median cost  is about 21% of an employee’s annual salary</a:t>
            </a:r>
            <a:r>
              <a:rPr lang="en-US" sz="2000" dirty="0">
                <a:cs typeface="Calibri"/>
              </a:rPr>
              <a:t/>
            </a:r>
            <a:br>
              <a:rPr lang="en-US" sz="2000" dirty="0">
                <a:cs typeface="Calibri"/>
              </a:rPr>
            </a:br>
            <a:endParaRPr lang="en-US" sz="2400" b="1" i="1" dirty="0">
              <a:latin typeface="Calibri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472" y="462030"/>
            <a:ext cx="8126150" cy="1036030"/>
          </a:xfrm>
          <a:solidFill>
            <a:schemeClr val="accent4"/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Employer Related Costs</a:t>
            </a:r>
          </a:p>
          <a:p>
            <a:r>
              <a:rPr lang="en-US" sz="2000" i="1" dirty="0">
                <a:solidFill>
                  <a:schemeClr val="bg1"/>
                </a:solidFill>
                <a:cs typeface="Calibri"/>
              </a:rPr>
              <a:t>Turnover costs per employee to a retail business would be avg. $9,205</a:t>
            </a:r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8355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91CBD4-9AAC-F04E-82EB-80CD225B6EC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 anchor="ctr">
            <a:norm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+mn-lt"/>
              </a:rPr>
              <a:t>Housing Shortage Disproportionately Impacting Minorities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9E811DF-7AA9-A84F-B97B-8533199216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sz="3200" b="1" i="1" dirty="0">
                <a:solidFill>
                  <a:schemeClr val="tx1"/>
                </a:solidFill>
              </a:rPr>
              <a:t>No Way Up!</a:t>
            </a:r>
          </a:p>
        </p:txBody>
      </p:sp>
    </p:spTree>
    <p:extLst>
      <p:ext uri="{BB962C8B-B14F-4D97-AF65-F5344CB8AC3E}">
        <p14:creationId xmlns:p14="http://schemas.microsoft.com/office/powerpoint/2010/main" val="3958059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storation Hardware Logo-496113df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55" y="1239472"/>
            <a:ext cx="2074895" cy="1553535"/>
          </a:xfrm>
          <a:prstGeom prst="rect">
            <a:avLst/>
          </a:prstGeom>
        </p:spPr>
      </p:pic>
      <p:pic>
        <p:nvPicPr>
          <p:cNvPr id="8" name="Picture 7" descr="Brouwer Janachowski 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24" y="1120791"/>
            <a:ext cx="2600488" cy="1832530"/>
          </a:xfrm>
          <a:prstGeom prst="rect">
            <a:avLst/>
          </a:prstGeom>
        </p:spPr>
      </p:pic>
      <p:pic>
        <p:nvPicPr>
          <p:cNvPr id="9" name="Picture 8" descr="2000px-Bank_of_America_logo.sv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45" y="3422479"/>
            <a:ext cx="3194894" cy="80442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107156"/>
            <a:ext cx="378619" cy="8750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657350" y="95251"/>
            <a:ext cx="5829300" cy="53578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50" dirty="0">
                <a:solidFill>
                  <a:srgbClr val="008000"/>
                </a:solidFill>
              </a:rPr>
              <a:t>Gold Sponsors</a:t>
            </a:r>
          </a:p>
        </p:txBody>
      </p:sp>
      <p:pic>
        <p:nvPicPr>
          <p:cNvPr id="15" name="Picture 14" descr="MEF_LogoHighRe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1012011" cy="80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91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94360" y="234461"/>
            <a:ext cx="8229600" cy="872448"/>
          </a:xfrm>
          <a:solidFill>
            <a:schemeClr val="accent1"/>
          </a:solidFill>
        </p:spPr>
        <p:txBody>
          <a:bodyPr anchor="ctr"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Far Less Marin Minorities Own Homes </a:t>
            </a:r>
            <a:r>
              <a:rPr lang="en-US" sz="2800" b="1" dirty="0">
                <a:solidFill>
                  <a:schemeClr val="bg1"/>
                </a:solidFill>
              </a:rPr>
              <a:t>(unable to build wealth and falling further behind)</a:t>
            </a:r>
          </a:p>
        </p:txBody>
      </p:sp>
      <p:pic>
        <p:nvPicPr>
          <p:cNvPr id="3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4A8D342D-8A76-446A-8002-C6853F1A0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99" y="1164988"/>
            <a:ext cx="7466161" cy="390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25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1760F-9AFC-4F1E-AFAA-65216B7B0C06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2A991A3-2926-7446-A0D5-ABEB40A8436B}"/>
              </a:ext>
            </a:extLst>
          </p:cNvPr>
          <p:cNvSpPr txBox="1"/>
          <p:nvPr/>
        </p:nvSpPr>
        <p:spPr>
          <a:xfrm>
            <a:off x="652653" y="329184"/>
            <a:ext cx="7939278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</a:rPr>
              <a:t>Marin Minority Renters are Struggling with a High-Housing Burden</a:t>
            </a:r>
          </a:p>
        </p:txBody>
      </p:sp>
      <p:pic>
        <p:nvPicPr>
          <p:cNvPr id="5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76047CD8-F6D4-4F03-B5AF-E1EF38156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08" y="1522515"/>
            <a:ext cx="7843567" cy="341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14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D329E5-4B6D-4776-86E5-36AD3E793A28}"/>
              </a:ext>
            </a:extLst>
          </p:cNvPr>
          <p:cNvSpPr txBox="1"/>
          <p:nvPr/>
        </p:nvSpPr>
        <p:spPr>
          <a:xfrm>
            <a:off x="429682" y="450298"/>
            <a:ext cx="2715854" cy="4524315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African-American &amp; Latino households have significantly Less Income Post-rent </a:t>
            </a:r>
          </a:p>
        </p:txBody>
      </p:sp>
      <p:pic>
        <p:nvPicPr>
          <p:cNvPr id="8" name="Picture 8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25AE9E53-3AA0-49CA-80AD-FC340F0E1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617" y="449594"/>
            <a:ext cx="5956538" cy="452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30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xmlns="" id="{16EAFEEB-DF8E-4A53-9E74-6CC0AA777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363" y="138946"/>
            <a:ext cx="7024058" cy="440193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E1760F-9AFC-4F1E-AFAA-65216B7B0C06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55A827DC-BBE8-499B-8D80-9E73109ECF6C}"/>
              </a:ext>
            </a:extLst>
          </p:cNvPr>
          <p:cNvSpPr txBox="1">
            <a:spLocks/>
          </p:cNvSpPr>
          <p:nvPr/>
        </p:nvSpPr>
        <p:spPr>
          <a:xfrm>
            <a:off x="142875" y="4492572"/>
            <a:ext cx="8858249" cy="519600"/>
          </a:xfrm>
          <a:prstGeom prst="rect">
            <a:avLst/>
          </a:prstGeom>
          <a:solidFill>
            <a:schemeClr val="accent1"/>
          </a:solidFill>
        </p:spPr>
        <p:txBody>
          <a:bodyPr anchor="t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Tx/>
              <a:buNone/>
            </a:pPr>
            <a:r>
              <a:rPr lang="en-US" sz="3200" b="1" dirty="0">
                <a:solidFill>
                  <a:schemeClr val="bg1"/>
                </a:solidFill>
              </a:rPr>
              <a:t>Low Income Displacement Risk Highest in Bay Area</a:t>
            </a:r>
            <a:endParaRPr lang="en-US" sz="3200" b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249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A20E66-630A-4DBC-8083-7E5BFC85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73844"/>
            <a:ext cx="8515350" cy="994172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  <a:cs typeface="Calibri Light"/>
              </a:rPr>
              <a:t>What we heard about the barriers?</a:t>
            </a:r>
            <a:endParaRPr lang="en-US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0268C0-6158-4AA1-97A7-7F9679FD2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>
                <a:cs typeface="Calibri"/>
              </a:rPr>
              <a:t>Prohibitive costs of Permitting (avg. 11.5 months among highest in nation) = Uncertainty and High Project Costs</a:t>
            </a:r>
          </a:p>
          <a:p>
            <a:r>
              <a:rPr lang="en-US" sz="2400" b="1" dirty="0">
                <a:cs typeface="Calibri"/>
              </a:rPr>
              <a:t>Discretionary approach to Permitting Process</a:t>
            </a:r>
          </a:p>
          <a:p>
            <a:r>
              <a:rPr lang="en-US" sz="2400" b="1" dirty="0">
                <a:cs typeface="Calibri"/>
              </a:rPr>
              <a:t>Hyper-local Public Opposition</a:t>
            </a:r>
          </a:p>
          <a:p>
            <a:r>
              <a:rPr lang="en-US" sz="2400" b="1" dirty="0">
                <a:cs typeface="Calibri"/>
              </a:rPr>
              <a:t>Political Realities of Board of Supervisors, Mayors, City Councils</a:t>
            </a:r>
          </a:p>
          <a:p>
            <a:pPr>
              <a:spcBef>
                <a:spcPts val="700"/>
              </a:spcBef>
            </a:pPr>
            <a:r>
              <a:rPr lang="en-US" sz="2400" b="1" dirty="0">
                <a:cs typeface="Calibri"/>
              </a:rPr>
              <a:t>Lack of Construction Workers</a:t>
            </a:r>
          </a:p>
          <a:p>
            <a:pPr>
              <a:spcBef>
                <a:spcPts val="700"/>
              </a:spcBef>
            </a:pPr>
            <a:r>
              <a:rPr lang="en-US" sz="2400" b="1" dirty="0">
                <a:cs typeface="Calibri"/>
              </a:rPr>
              <a:t>No Integrated County-wide Regional Planning</a:t>
            </a:r>
          </a:p>
          <a:p>
            <a:pPr>
              <a:spcBef>
                <a:spcPts val="700"/>
              </a:spcBef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4571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ctrTitle"/>
          </p:nvPr>
        </p:nvSpPr>
        <p:spPr>
          <a:xfrm>
            <a:off x="1594685" y="930551"/>
            <a:ext cx="6072208" cy="29204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+mn-lt"/>
              </a:rPr>
              <a:t>MARIN'S HOUSING SHORTAGE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Calibri Light"/>
              </a:rPr>
              <a:t/>
            </a:r>
            <a:br>
              <a:rPr lang="en-US" sz="4400" b="1" dirty="0">
                <a:solidFill>
                  <a:schemeClr val="bg1"/>
                </a:solidFill>
                <a:latin typeface="+mn-lt"/>
                <a:cs typeface="Calibri Light"/>
              </a:rPr>
            </a:br>
            <a:r>
              <a:rPr lang="en-US" sz="4400" b="1" dirty="0">
                <a:solidFill>
                  <a:schemeClr val="bg1"/>
                </a:solidFill>
                <a:latin typeface="+mn-lt"/>
              </a:rPr>
              <a:t>POTENTIAL SOLUTIONS</a:t>
            </a:r>
            <a:endParaRPr sz="44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7177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1916B7-072C-40A0-A6DE-2F7C08D99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908" y="322730"/>
            <a:ext cx="6858000" cy="1506070"/>
          </a:xfrm>
          <a:solidFill>
            <a:schemeClr val="accent4"/>
          </a:solidFill>
        </p:spPr>
        <p:txBody>
          <a:bodyPr anchor="ctr"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+mn-lt"/>
                <a:cs typeface="Calibri Light"/>
              </a:rPr>
              <a:t>What are the Goals?</a:t>
            </a:r>
            <a:r>
              <a:rPr lang="en-US" sz="4000" b="1" dirty="0">
                <a:solidFill>
                  <a:schemeClr val="bg1"/>
                </a:solidFill>
                <a:cs typeface="Calibri Light"/>
              </a:rPr>
              <a:t/>
            </a:r>
            <a:br>
              <a:rPr lang="en-US" sz="4000" b="1" dirty="0">
                <a:solidFill>
                  <a:schemeClr val="bg1"/>
                </a:solidFill>
                <a:cs typeface="Calibri Light"/>
              </a:rPr>
            </a:br>
            <a:r>
              <a:rPr lang="en-US" sz="3100" b="1" dirty="0">
                <a:solidFill>
                  <a:schemeClr val="bg1"/>
                </a:solidFill>
                <a:latin typeface="+mn-lt"/>
                <a:cs typeface="Calibri"/>
              </a:rPr>
              <a:t>Alignment of focus and investment among Public/Private/Nonprofit Leadership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DF16E93-B2A4-48C4-8757-77138D1638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4945" y="1799616"/>
            <a:ext cx="7402750" cy="2680448"/>
          </a:xfr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Increase Housing Supply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Increase Acceptance of Sustainable Growth 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More Workers to Live near Jobs 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Build Wealth for Low Income Residents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Have a Plan for the Future</a:t>
            </a:r>
          </a:p>
          <a:p>
            <a:pPr marL="457200" indent="-457200" algn="l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3200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5932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5B30A9-199F-424B-A175-C43023B70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0585"/>
            <a:ext cx="7886700" cy="1268634"/>
          </a:xfrm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cs typeface="Calibri Light"/>
              </a:rPr>
              <a:t>Strategic Recommendation 1</a:t>
            </a:r>
            <a:r>
              <a:rPr lang="en-US" b="1" dirty="0">
                <a:solidFill>
                  <a:srgbClr val="FF0000"/>
                </a:solidFill>
                <a:latin typeface="+mn-lt"/>
                <a:cs typeface="Calibri Light"/>
              </a:rPr>
              <a:t/>
            </a:r>
            <a:br>
              <a:rPr lang="en-US" b="1" dirty="0">
                <a:solidFill>
                  <a:srgbClr val="FF0000"/>
                </a:solidFill>
                <a:latin typeface="+mn-lt"/>
                <a:cs typeface="Calibri Light"/>
              </a:rPr>
            </a:br>
            <a:r>
              <a:rPr lang="en-US" sz="2700" b="1" dirty="0">
                <a:solidFill>
                  <a:schemeClr val="bg1"/>
                </a:solidFill>
                <a:latin typeface="+mn-lt"/>
                <a:cs typeface="Calibri Light"/>
              </a:rPr>
              <a:t>Create a long-range Economic Development  and Housing plan with strategic actions and </a:t>
            </a:r>
            <a:r>
              <a:rPr lang="en-US" sz="2700" b="1" dirty="0" err="1">
                <a:solidFill>
                  <a:schemeClr val="bg1"/>
                </a:solidFill>
                <a:latin typeface="+mn-lt"/>
                <a:cs typeface="Calibri Light"/>
              </a:rPr>
              <a:t>accountablilty</a:t>
            </a:r>
            <a:endParaRPr lang="en-US" sz="27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BFB7FF-86B9-4984-AEBA-B7974F21E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12277"/>
            <a:ext cx="7729538" cy="3376246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857250" lvl="1" indent="-514350">
              <a:spcBef>
                <a:spcPts val="300"/>
              </a:spcBef>
            </a:pPr>
            <a:endParaRPr lang="en-US" sz="3200" b="1" dirty="0">
              <a:cs typeface="Calibri"/>
            </a:endParaRPr>
          </a:p>
          <a:p>
            <a:pPr marL="857250" lvl="1" indent="-514350">
              <a:spcBef>
                <a:spcPts val="300"/>
              </a:spcBef>
            </a:pPr>
            <a:r>
              <a:rPr lang="en-US" sz="3200" b="1" dirty="0">
                <a:cs typeface="Calibri"/>
              </a:rPr>
              <a:t>Cities and County Collaborate to map In-Fill Areas, Underutilized land, Developable and Re-Developable sites</a:t>
            </a:r>
          </a:p>
          <a:p>
            <a:pPr marL="342900" lvl="1" indent="0">
              <a:spcBef>
                <a:spcPts val="300"/>
              </a:spcBef>
              <a:buNone/>
            </a:pPr>
            <a:endParaRPr lang="en-US" sz="3200" b="1" dirty="0">
              <a:cs typeface="Calibri"/>
            </a:endParaRPr>
          </a:p>
          <a:p>
            <a:pPr marL="857250" lvl="1" indent="-514350">
              <a:spcBef>
                <a:spcPts val="300"/>
              </a:spcBef>
            </a:pPr>
            <a:r>
              <a:rPr lang="en-US" sz="3200" b="1" dirty="0">
                <a:cs typeface="Calibri"/>
              </a:rPr>
              <a:t>Create an Enhanced Infrastructure Finance District (EIFD) to help fund projects</a:t>
            </a:r>
          </a:p>
          <a:p>
            <a:pPr marL="857250" lvl="1" indent="-514350">
              <a:spcBef>
                <a:spcPts val="300"/>
              </a:spcBef>
            </a:pPr>
            <a:endParaRPr lang="en-US" sz="3200" b="1" dirty="0">
              <a:cs typeface="Calibri"/>
            </a:endParaRPr>
          </a:p>
          <a:p>
            <a:pPr marL="857250" lvl="1" indent="-514350">
              <a:spcBef>
                <a:spcPts val="300"/>
              </a:spcBef>
            </a:pPr>
            <a:r>
              <a:rPr lang="en-US" sz="3200" b="1" dirty="0">
                <a:cs typeface="Calibri"/>
              </a:rPr>
              <a:t>Other State and Federal Funding for Economic Development and Housing</a:t>
            </a:r>
          </a:p>
          <a:p>
            <a:pPr marL="857250" lvl="1" indent="-514350">
              <a:spcBef>
                <a:spcPts val="300"/>
              </a:spcBef>
            </a:pPr>
            <a:endParaRPr lang="en-US" dirty="0">
              <a:cs typeface="Calibri"/>
            </a:endParaRPr>
          </a:p>
          <a:p>
            <a:pPr marL="857250" lvl="1" indent="-514350">
              <a:spcBef>
                <a:spcPts val="300"/>
              </a:spcBef>
            </a:pPr>
            <a:endParaRPr lang="en-US" dirty="0">
              <a:cs typeface="Calibri"/>
            </a:endParaRPr>
          </a:p>
          <a:p>
            <a:pPr marL="857250" lvl="1" indent="-514350">
              <a:spcBef>
                <a:spcPts val="300"/>
              </a:spcBef>
            </a:pPr>
            <a:endParaRPr lang="en-US" dirty="0">
              <a:cs typeface="Calibri"/>
            </a:endParaRPr>
          </a:p>
          <a:p>
            <a:pPr marL="857250" lvl="1" indent="-514350">
              <a:spcBef>
                <a:spcPts val="300"/>
              </a:spcBef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38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3D0DF6-3A69-4848-9B1C-AE097BB2404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Update and Integrate County and City plans for a Future Vision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31FCE3-BFA5-834F-A480-1BBD5C87B49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645BE91-3F92-AF4C-BC85-5CEABD167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41" y="1600795"/>
            <a:ext cx="2664823" cy="274320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CFA3591A-B3E0-3148-9136-587F55029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59174" y="0"/>
            <a:ext cx="4257803" cy="4614863"/>
          </a:xfrm>
        </p:spPr>
      </p:pic>
    </p:spTree>
    <p:extLst>
      <p:ext uri="{BB962C8B-B14F-4D97-AF65-F5344CB8AC3E}">
        <p14:creationId xmlns:p14="http://schemas.microsoft.com/office/powerpoint/2010/main" val="2675882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115C17-1A16-404E-98AE-C7B6F23897C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cs typeface="Calibri Light"/>
              </a:rPr>
              <a:t>What is an Enhanced Infrastructure </a:t>
            </a:r>
            <a:br>
              <a:rPr lang="en-US" b="1" dirty="0">
                <a:solidFill>
                  <a:schemeClr val="bg1"/>
                </a:solidFill>
                <a:latin typeface="+mn-lt"/>
                <a:cs typeface="Calibri Light"/>
              </a:rPr>
            </a:br>
            <a:r>
              <a:rPr lang="en-US" b="1" dirty="0">
                <a:solidFill>
                  <a:schemeClr val="bg1"/>
                </a:solidFill>
                <a:latin typeface="+mn-lt"/>
                <a:cs typeface="Calibri Light"/>
              </a:rPr>
              <a:t>Finance District (EIFD)?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4092FE-E039-B64D-AFD9-A881A926F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908" y="1369219"/>
            <a:ext cx="7227277" cy="3531394"/>
          </a:xfrm>
        </p:spPr>
        <p:txBody>
          <a:bodyPr>
            <a:noAutofit/>
          </a:bodyPr>
          <a:lstStyle/>
          <a:p>
            <a:r>
              <a:rPr lang="en-US" sz="2400" b="1" dirty="0"/>
              <a:t>A </a:t>
            </a:r>
            <a:r>
              <a:rPr lang="en-US" sz="2400" b="1" u="sng" dirty="0"/>
              <a:t>workaround</a:t>
            </a:r>
            <a:r>
              <a:rPr lang="en-US" sz="2400" b="1" dirty="0"/>
              <a:t> for Redevelopment $$ lost in 2012</a:t>
            </a:r>
          </a:p>
          <a:p>
            <a:r>
              <a:rPr lang="en-US" sz="2400" b="1" dirty="0"/>
              <a:t>Refined 2015 CA laws allow cities, counties, and special districts to form EIFDs and issue TIF bonds</a:t>
            </a:r>
          </a:p>
          <a:p>
            <a:r>
              <a:rPr lang="en-US" sz="2400" b="1" dirty="0"/>
              <a:t>Taxes paid from property improvements are a municipal finance tool providing new revenue sources</a:t>
            </a:r>
          </a:p>
          <a:p>
            <a:r>
              <a:rPr lang="en-US" sz="2400" b="1" dirty="0"/>
              <a:t>A wide range of types of projects that can be funded with EIFDs</a:t>
            </a:r>
          </a:p>
        </p:txBody>
      </p:sp>
    </p:spTree>
    <p:extLst>
      <p:ext uri="{BB962C8B-B14F-4D97-AF65-F5344CB8AC3E}">
        <p14:creationId xmlns:p14="http://schemas.microsoft.com/office/powerpoint/2010/main" val="511429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657350" y="107156"/>
            <a:ext cx="378619" cy="8750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657350" y="95251"/>
            <a:ext cx="5829300" cy="7089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50" dirty="0">
                <a:solidFill>
                  <a:srgbClr val="008000"/>
                </a:solidFill>
              </a:rPr>
              <a:t>Gold Sponsors</a:t>
            </a:r>
          </a:p>
        </p:txBody>
      </p:sp>
      <p:pic>
        <p:nvPicPr>
          <p:cNvPr id="15" name="Picture 14" descr="MEF_LogoHigh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1012011" cy="804155"/>
          </a:xfrm>
          <a:prstGeom prst="rect">
            <a:avLst/>
          </a:prstGeom>
        </p:spPr>
      </p:pic>
      <p:pic>
        <p:nvPicPr>
          <p:cNvPr id="10" name="Picture 9" descr="bank-of-marin-logo-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43" y="1518203"/>
            <a:ext cx="3160746" cy="988593"/>
          </a:xfrm>
          <a:prstGeom prst="rect">
            <a:avLst/>
          </a:prstGeom>
        </p:spPr>
      </p:pic>
      <p:pic>
        <p:nvPicPr>
          <p:cNvPr id="4" name="Picture 3" descr="SeagateLogo_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14" y="3119383"/>
            <a:ext cx="2948476" cy="142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25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F18189-33F9-8348-A9CD-76C52F976E1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EIFD Allowable Projects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7983FF1-885A-9449-B063-7527E30FF87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Bef>
                <a:spcPts val="400"/>
              </a:spcBef>
            </a:pPr>
            <a:r>
              <a:rPr lang="en-US" sz="2400" b="1" dirty="0"/>
              <a:t>Roads, Highways, Bridges</a:t>
            </a:r>
          </a:p>
          <a:p>
            <a:pPr>
              <a:spcBef>
                <a:spcPts val="400"/>
              </a:spcBef>
            </a:pPr>
            <a:r>
              <a:rPr lang="en-US" sz="2400" b="1" dirty="0"/>
              <a:t>Parking</a:t>
            </a:r>
          </a:p>
          <a:p>
            <a:pPr>
              <a:spcBef>
                <a:spcPts val="400"/>
              </a:spcBef>
            </a:pPr>
            <a:r>
              <a:rPr lang="en-US" sz="2400" b="1" dirty="0"/>
              <a:t>Transit Stations</a:t>
            </a:r>
          </a:p>
          <a:p>
            <a:pPr>
              <a:spcBef>
                <a:spcPts val="400"/>
              </a:spcBef>
            </a:pPr>
            <a:r>
              <a:rPr lang="en-US" sz="2400" b="1" dirty="0"/>
              <a:t>Sewage/Water facilities</a:t>
            </a:r>
          </a:p>
          <a:p>
            <a:pPr>
              <a:spcBef>
                <a:spcPts val="400"/>
              </a:spcBef>
            </a:pPr>
            <a:r>
              <a:rPr lang="en-US" sz="2400" b="1" dirty="0"/>
              <a:t>Flood control and drainage</a:t>
            </a:r>
          </a:p>
          <a:p>
            <a:pPr>
              <a:spcBef>
                <a:spcPts val="400"/>
              </a:spcBef>
            </a:pPr>
            <a:r>
              <a:rPr lang="en-US" sz="2400" b="1" dirty="0"/>
              <a:t>Solid Waste Disposal</a:t>
            </a:r>
          </a:p>
          <a:p>
            <a:pPr>
              <a:spcBef>
                <a:spcPts val="400"/>
              </a:spcBef>
            </a:pPr>
            <a:r>
              <a:rPr lang="en-US" sz="2400" b="1" dirty="0"/>
              <a:t>Parks and Libraries</a:t>
            </a:r>
          </a:p>
          <a:p>
            <a:pPr>
              <a:spcBef>
                <a:spcPts val="400"/>
              </a:spcBef>
            </a:pPr>
            <a:r>
              <a:rPr lang="en-US" sz="2400" b="1" dirty="0"/>
              <a:t>Child Care Facilities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7C00467-5FF0-CC48-8280-C80173557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47882" y="1369219"/>
            <a:ext cx="4383742" cy="3263504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</a:pPr>
            <a:r>
              <a:rPr lang="en-US" sz="2400" b="1" dirty="0"/>
              <a:t>Brownfield Restoration</a:t>
            </a:r>
          </a:p>
          <a:p>
            <a:pPr>
              <a:spcBef>
                <a:spcPts val="400"/>
              </a:spcBef>
            </a:pPr>
            <a:r>
              <a:rPr lang="en-US" sz="2400" b="1" dirty="0"/>
              <a:t>Environmental Mitigation</a:t>
            </a:r>
          </a:p>
          <a:p>
            <a:pPr>
              <a:spcBef>
                <a:spcPts val="400"/>
              </a:spcBef>
            </a:pPr>
            <a:r>
              <a:rPr lang="en-US" sz="2400" b="1" dirty="0"/>
              <a:t>Military Reuse Projects</a:t>
            </a:r>
          </a:p>
          <a:p>
            <a:pPr>
              <a:spcBef>
                <a:spcPts val="400"/>
              </a:spcBef>
            </a:pPr>
            <a:r>
              <a:rPr lang="en-US" sz="2400" b="1" u="sng" dirty="0"/>
              <a:t>Affordable Housing</a:t>
            </a:r>
          </a:p>
          <a:p>
            <a:pPr>
              <a:spcBef>
                <a:spcPts val="400"/>
              </a:spcBef>
            </a:pPr>
            <a:r>
              <a:rPr lang="en-US" sz="2400" b="1" dirty="0"/>
              <a:t>Private Industrial Buildings</a:t>
            </a:r>
          </a:p>
          <a:p>
            <a:pPr>
              <a:spcBef>
                <a:spcPts val="400"/>
              </a:spcBef>
            </a:pPr>
            <a:r>
              <a:rPr lang="en-US" sz="2400" b="1" dirty="0"/>
              <a:t>Transit Oriented Development</a:t>
            </a:r>
          </a:p>
          <a:p>
            <a:pPr>
              <a:spcBef>
                <a:spcPts val="400"/>
              </a:spcBef>
            </a:pPr>
            <a:r>
              <a:rPr lang="en-US" sz="2400" b="1" dirty="0"/>
              <a:t>Projects with Sustainable Community Strategies</a:t>
            </a:r>
          </a:p>
        </p:txBody>
      </p:sp>
    </p:spTree>
    <p:extLst>
      <p:ext uri="{BB962C8B-B14F-4D97-AF65-F5344CB8AC3E}">
        <p14:creationId xmlns:p14="http://schemas.microsoft.com/office/powerpoint/2010/main" val="3814157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F3C6ED57-382D-A842-ABBE-7327662383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3820" r="2627" b="2"/>
          <a:stretch/>
        </p:blipFill>
        <p:spPr>
          <a:xfrm>
            <a:off x="20" y="10"/>
            <a:ext cx="3476673" cy="5143490"/>
          </a:xfrm>
          <a:prstGeom prst="rect">
            <a:avLst/>
          </a:prstGeom>
          <a:effectLst/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810700" y="1586337"/>
            <a:ext cx="4732020" cy="0"/>
          </a:xfrm>
          <a:prstGeom prst="line">
            <a:avLst/>
          </a:prstGeom>
          <a:ln>
            <a:solidFill>
              <a:srgbClr val="C76B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115C17-1A16-404E-98AE-C7B6F2389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233082"/>
            <a:ext cx="4939868" cy="120348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lang="en-US" sz="4400" dirty="0">
                <a:latin typeface="+mn-lt"/>
              </a:rPr>
              <a:t>West Sacramento EIFD</a:t>
            </a:r>
            <a:r>
              <a:rPr lang="en-US" sz="4100" dirty="0">
                <a:latin typeface="+mn-lt"/>
              </a:rPr>
              <a:t/>
            </a:r>
            <a:br>
              <a:rPr lang="en-US" sz="4100" dirty="0">
                <a:latin typeface="+mn-lt"/>
              </a:rPr>
            </a:br>
            <a:r>
              <a:rPr lang="en-US" sz="2200" b="1" dirty="0">
                <a:latin typeface="+mn-lt"/>
              </a:rPr>
              <a:t>= net $143 million property tax to City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AB0E6E-0D2B-B645-948F-487CF73BD2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76693" y="1828799"/>
            <a:ext cx="5403538" cy="2936631"/>
          </a:xfr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indent="-228600" defTabSz="914400"/>
            <a:r>
              <a:rPr lang="en-US" sz="4000" dirty="0"/>
              <a:t>Improve Waterfront, Transportation, Mixed use with Affordable and Market Rate Housing, Enhance Public Facilities for Residents, Businesses and Visitors</a:t>
            </a:r>
          </a:p>
          <a:p>
            <a:pPr marL="0" indent="0" defTabSz="914400">
              <a:buNone/>
            </a:pPr>
            <a:r>
              <a:rPr lang="en-US" sz="4000" dirty="0"/>
              <a:t> </a:t>
            </a:r>
          </a:p>
          <a:p>
            <a:pPr indent="-228600" defTabSz="914400"/>
            <a:r>
              <a:rPr lang="en-US" sz="4000" dirty="0"/>
              <a:t>Will create an $1.1 Billion in Public Facilities Improvements</a:t>
            </a:r>
          </a:p>
          <a:p>
            <a:pPr indent="-228600" defTabSz="914400"/>
            <a:endParaRPr lang="en-US" sz="4000" dirty="0"/>
          </a:p>
          <a:p>
            <a:pPr indent="-228600" defTabSz="914400"/>
            <a:r>
              <a:rPr lang="en-US" sz="4000" dirty="0"/>
              <a:t>$2 Billion Total Revenues - $1.85 in expenditures = $143 Million Net Revenue</a:t>
            </a:r>
          </a:p>
          <a:p>
            <a:pPr marL="0" indent="-228600" defTabSz="914400"/>
            <a:endParaRPr lang="en-US" sz="1100" dirty="0"/>
          </a:p>
          <a:p>
            <a:pPr indent="-228600" defTabSz="914400"/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6079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E247A0-D64C-F540-930C-A01AC7788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4" y="342900"/>
            <a:ext cx="3285105" cy="1200150"/>
          </a:xfrm>
          <a:solidFill>
            <a:schemeClr val="accent4"/>
          </a:solidFill>
        </p:spPr>
        <p:txBody>
          <a:bodyPr anchor="ctr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Los Angeles River Revitalization EIFD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326C0A9C-29E2-FC4C-9136-184FBFAA6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87788" y="942975"/>
            <a:ext cx="4864326" cy="3494313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A76DA-DC2D-6849-9590-F0915CBDC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3914" y="1543050"/>
            <a:ext cx="3285105" cy="3216840"/>
          </a:xfrm>
        </p:spPr>
        <p:txBody>
          <a:bodyPr>
            <a:normAutofit fontScale="70000" lnSpcReduction="20000"/>
          </a:bodyPr>
          <a:lstStyle/>
          <a:p>
            <a:pPr defTabSz="914400"/>
            <a:endParaRPr lang="en-US" sz="2600" b="1" dirty="0"/>
          </a:p>
          <a:p>
            <a:pPr defTabSz="914400"/>
            <a:r>
              <a:rPr lang="en-US" sz="2600" b="1" dirty="0"/>
              <a:t>11-mile segment </a:t>
            </a:r>
          </a:p>
          <a:p>
            <a:pPr defTabSz="914400"/>
            <a:r>
              <a:rPr lang="en-US" sz="2600" b="1" dirty="0"/>
              <a:t>of the 48-mile L.A. River</a:t>
            </a:r>
          </a:p>
          <a:p>
            <a:pPr defTabSz="914400">
              <a:spcBef>
                <a:spcPts val="600"/>
              </a:spcBef>
            </a:pPr>
            <a:endParaRPr lang="en-US" sz="2600" b="1" dirty="0"/>
          </a:p>
          <a:p>
            <a:pPr defTabSz="914400">
              <a:spcBef>
                <a:spcPts val="600"/>
              </a:spcBef>
            </a:pPr>
            <a:r>
              <a:rPr lang="en-US" sz="2600" b="1" dirty="0"/>
              <a:t>Neighborhood Improvement Housing</a:t>
            </a:r>
          </a:p>
          <a:p>
            <a:pPr defTabSz="914400">
              <a:spcBef>
                <a:spcPts val="600"/>
              </a:spcBef>
            </a:pPr>
            <a:endParaRPr lang="en-US" sz="2600" b="1" dirty="0"/>
          </a:p>
          <a:p>
            <a:pPr defTabSz="914400">
              <a:spcBef>
                <a:spcPts val="600"/>
              </a:spcBef>
            </a:pPr>
            <a:r>
              <a:rPr lang="en-US" sz="2600" b="1" dirty="0"/>
              <a:t>Commercial</a:t>
            </a:r>
          </a:p>
          <a:p>
            <a:pPr defTabSz="914400">
              <a:spcBef>
                <a:spcPts val="600"/>
              </a:spcBef>
            </a:pPr>
            <a:r>
              <a:rPr lang="en-US" sz="2600" b="1" dirty="0"/>
              <a:t/>
            </a:r>
            <a:br>
              <a:rPr lang="en-US" sz="2600" b="1" dirty="0"/>
            </a:br>
            <a:r>
              <a:rPr lang="en-US" sz="2600" b="1" dirty="0"/>
              <a:t>Parks and Recreational</a:t>
            </a:r>
          </a:p>
          <a:p>
            <a:pPr defTabSz="914400">
              <a:spcBef>
                <a:spcPts val="600"/>
              </a:spcBef>
            </a:pPr>
            <a:endParaRPr lang="en-US" sz="2600" b="1" dirty="0"/>
          </a:p>
          <a:p>
            <a:pPr indent="-228600" defTabSz="914400"/>
            <a:r>
              <a:rPr lang="en-US" sz="2600" b="1" dirty="0"/>
              <a:t>Est. $40 million EIFD funding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487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8051BB-679D-DF41-9DEE-D06D1B155B9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</a:rPr>
              <a:t>Identify and Bundle Short and Long Term project needs across the County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1E008C9-78C1-E84C-82FB-B7A99A3089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013" y="1369218"/>
            <a:ext cx="8650940" cy="3641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	Marin City Development		San Rafael Transit Center</a:t>
            </a:r>
          </a:p>
          <a:p>
            <a:pPr marL="0" indent="0">
              <a:buNone/>
            </a:pPr>
            <a:r>
              <a:rPr lang="en-US" sz="2400" b="1" dirty="0"/>
              <a:t>					Civic Center</a:t>
            </a:r>
          </a:p>
          <a:p>
            <a:pPr marL="0" indent="0">
              <a:buNone/>
            </a:pPr>
            <a:r>
              <a:rPr lang="en-US" sz="2400" b="1" dirty="0"/>
              <a:t>	Coastal Rehabilitation			Farmers Market Project				</a:t>
            </a:r>
            <a:r>
              <a:rPr lang="en-US" sz="2400" b="1" dirty="0" err="1"/>
              <a:t>MarinShip</a:t>
            </a: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Homeless Shelters			West Marin Infrastructure</a:t>
            </a:r>
          </a:p>
          <a:p>
            <a:pPr marL="0" indent="0">
              <a:buNone/>
            </a:pPr>
            <a:r>
              <a:rPr lang="en-US" sz="2400" b="1" dirty="0"/>
              <a:t>		101 Beautification					Bike Lanes	</a:t>
            </a:r>
          </a:p>
          <a:p>
            <a:pPr marL="0" indent="0">
              <a:buNone/>
            </a:pPr>
            <a:r>
              <a:rPr lang="en-US" sz="2400" b="1" dirty="0"/>
              <a:t>				Novato Theater													San Geronimo Golf Course		Workforce Housing!!!!!</a:t>
            </a:r>
          </a:p>
        </p:txBody>
      </p:sp>
    </p:spTree>
    <p:extLst>
      <p:ext uri="{BB962C8B-B14F-4D97-AF65-F5344CB8AC3E}">
        <p14:creationId xmlns:p14="http://schemas.microsoft.com/office/powerpoint/2010/main" val="1452000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5B30A9-199F-424B-A175-C43023B70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4593"/>
            <a:ext cx="7886700" cy="1204626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  <a:cs typeface="Calibri Light"/>
              </a:rPr>
              <a:t>Strategic Recommendation 2</a:t>
            </a:r>
            <a:r>
              <a:rPr lang="en-US" b="1" dirty="0">
                <a:solidFill>
                  <a:srgbClr val="FF0000"/>
                </a:solidFill>
                <a:latin typeface="+mn-lt"/>
                <a:cs typeface="Calibri Light"/>
              </a:rPr>
              <a:t/>
            </a:r>
            <a:br>
              <a:rPr lang="en-US" b="1" dirty="0">
                <a:solidFill>
                  <a:srgbClr val="FF0000"/>
                </a:solidFill>
                <a:latin typeface="+mn-lt"/>
                <a:cs typeface="Calibri Light"/>
              </a:rPr>
            </a:br>
            <a:r>
              <a:rPr lang="en-US" sz="2800" b="1" dirty="0">
                <a:solidFill>
                  <a:schemeClr val="bg1"/>
                </a:solidFill>
                <a:latin typeface="+mn-lt"/>
                <a:cs typeface="Calibri Light"/>
              </a:rPr>
              <a:t>Motivate and Support Housing Developers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BFB7FF-86B9-4984-AEBA-B7974F21E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endParaRPr lang="en-US" sz="3500" b="1" dirty="0"/>
          </a:p>
          <a:p>
            <a:pPr marL="0" indent="0">
              <a:buNone/>
            </a:pPr>
            <a:r>
              <a:rPr lang="en-US" sz="3500" b="1" dirty="0"/>
              <a:t>Streamline the  Permit Process - Create a Concierge Culture </a:t>
            </a:r>
          </a:p>
          <a:p>
            <a:pPr marL="0" indent="0">
              <a:buNone/>
            </a:pPr>
            <a:endParaRPr lang="en-US" sz="3500" b="1" dirty="0"/>
          </a:p>
          <a:p>
            <a:pPr marL="0" indent="0">
              <a:buNone/>
            </a:pPr>
            <a:r>
              <a:rPr lang="en-US" sz="3500" b="1" dirty="0"/>
              <a:t>Proactive/paid </a:t>
            </a:r>
            <a:r>
              <a:rPr lang="en-US" sz="3500" b="1"/>
              <a:t>for EIRs </a:t>
            </a:r>
            <a:r>
              <a:rPr lang="en-US" sz="3500" b="1" dirty="0"/>
              <a:t>and Shovel Ready sites</a:t>
            </a:r>
          </a:p>
          <a:p>
            <a:pPr marL="0" indent="0">
              <a:buNone/>
            </a:pPr>
            <a:endParaRPr lang="en-US" sz="3500" b="1" dirty="0"/>
          </a:p>
          <a:p>
            <a:pPr marL="0" indent="0">
              <a:buNone/>
            </a:pPr>
            <a:r>
              <a:rPr lang="en-US" sz="3500" b="1" dirty="0"/>
              <a:t>Attract and Train Construction workers</a:t>
            </a:r>
          </a:p>
          <a:p>
            <a:pPr marL="857250" lvl="1" indent="-514350">
              <a:spcBef>
                <a:spcPts val="300"/>
              </a:spcBef>
            </a:pPr>
            <a:r>
              <a:rPr lang="en-US" sz="2600" dirty="0">
                <a:cs typeface="Calibri"/>
              </a:rPr>
              <a:t>Education Pipeline</a:t>
            </a:r>
          </a:p>
          <a:p>
            <a:pPr marL="857250" lvl="1" indent="-514350">
              <a:spcBef>
                <a:spcPts val="300"/>
              </a:spcBef>
            </a:pPr>
            <a:r>
              <a:rPr lang="en-US" sz="2600" dirty="0">
                <a:cs typeface="Calibri"/>
              </a:rPr>
              <a:t>Construction Worker Housing</a:t>
            </a:r>
          </a:p>
          <a:p>
            <a:pPr marL="857250" lvl="1" indent="-514350">
              <a:spcBef>
                <a:spcPts val="300"/>
              </a:spcBef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2718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7B9FC5-671F-4B11-82CF-F31836D6A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59" y="330994"/>
            <a:ext cx="8204454" cy="1283494"/>
          </a:xfrm>
          <a:solidFill>
            <a:schemeClr val="accent6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  <a:cs typeface="Calibri Light"/>
              </a:rPr>
              <a:t>Streamlining – Permitting One-Stop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Calibri Light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+mn-lt"/>
                <a:cs typeface="Calibri Light"/>
              </a:rPr>
            </a:br>
            <a:r>
              <a:rPr lang="en-US" sz="2800" b="1" dirty="0">
                <a:solidFill>
                  <a:schemeClr val="bg1"/>
                </a:solidFill>
                <a:latin typeface="+mn-lt"/>
                <a:cs typeface="Calibri Light"/>
              </a:rPr>
              <a:t>Reform the way we do Business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C75CE3-304F-D840-A959-F09CEEA17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667" y="1769533"/>
            <a:ext cx="7035800" cy="2947856"/>
          </a:xfrm>
        </p:spPr>
        <p:txBody>
          <a:bodyPr>
            <a:normAutofit lnSpcReduction="10000"/>
          </a:bodyPr>
          <a:lstStyle/>
          <a:p>
            <a:r>
              <a:rPr lang="en-US" sz="2800" b="1" dirty="0"/>
              <a:t>Reduce Uncertainty and Time required to get a permit</a:t>
            </a:r>
          </a:p>
          <a:p>
            <a:endParaRPr lang="en-US" sz="2800" b="1" dirty="0"/>
          </a:p>
          <a:p>
            <a:r>
              <a:rPr lang="en-US" sz="2800" b="1" dirty="0"/>
              <a:t>Provide Oversight, Transparency and Continuous Improvement</a:t>
            </a:r>
          </a:p>
          <a:p>
            <a:endParaRPr lang="en-US" sz="2800" b="1" dirty="0"/>
          </a:p>
          <a:p>
            <a:r>
              <a:rPr lang="en-US" sz="2800" b="1" dirty="0"/>
              <a:t>Communicate of Outcomes</a:t>
            </a:r>
          </a:p>
        </p:txBody>
      </p:sp>
    </p:spTree>
    <p:extLst>
      <p:ext uri="{BB962C8B-B14F-4D97-AF65-F5344CB8AC3E}">
        <p14:creationId xmlns:p14="http://schemas.microsoft.com/office/powerpoint/2010/main" val="3902462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871FB3-6205-6B4F-8ED7-51E4F38B7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504188"/>
          </a:xfrm>
          <a:solidFill>
            <a:schemeClr val="accent6"/>
          </a:solidFill>
        </p:spPr>
        <p:txBody>
          <a:bodyPr anchor="t">
            <a:no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n-lt"/>
              </a:rPr>
              <a:t>Proactive EIR (Environmental Impact Report) 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xmlns="" id="{C48D74C6-F97E-474D-909A-BF55FF0F32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5628" b="5628"/>
          <a:stretch>
            <a:fillRect/>
          </a:stretch>
        </p:blipFill>
        <p:spPr>
          <a:xfrm>
            <a:off x="589828" y="1946672"/>
            <a:ext cx="3109221" cy="2455069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9A1F8B-5DD7-E242-A434-8AECDE0E6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0" y="1946672"/>
            <a:ext cx="3029199" cy="2455069"/>
          </a:xfrm>
        </p:spPr>
        <p:txBody>
          <a:bodyPr/>
          <a:lstStyle/>
          <a:p>
            <a:r>
              <a:rPr lang="en-US" b="1" dirty="0"/>
              <a:t>Broadway/Valdez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6863E3-AA7F-D94D-99D0-C46179F2C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030" y="454913"/>
            <a:ext cx="4134407" cy="459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25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A79096-D45D-F44A-A7CB-2F5A6832B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1137708"/>
          </a:xfrm>
          <a:solidFill>
            <a:schemeClr val="accent6"/>
          </a:solidFill>
        </p:spPr>
        <p:txBody>
          <a:bodyPr anchor="ctr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</a:rPr>
              <a:t>Train a Pipeline of </a:t>
            </a:r>
            <a:br>
              <a:rPr lang="en-US" sz="3200" b="1" dirty="0">
                <a:solidFill>
                  <a:schemeClr val="bg1"/>
                </a:solidFill>
                <a:latin typeface="+mn-lt"/>
              </a:rPr>
            </a:br>
            <a:r>
              <a:rPr lang="en-US" sz="3200" b="1" dirty="0">
                <a:solidFill>
                  <a:schemeClr val="bg1"/>
                </a:solidFill>
                <a:latin typeface="+mn-lt"/>
              </a:rPr>
              <a:t>Construction Workers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9E9F9F9-89EA-D346-87E9-28833DEED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317" y="1411552"/>
            <a:ext cx="7886700" cy="3263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u="sng" dirty="0"/>
              <a:t>Sonoma County Adult Education Partnership Model </a:t>
            </a: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Sonoma County Adult Education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Santa Rosa Junior College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English Secondary Language element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Painters Labor Union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8-Week Program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Funded Public/Private (Free, Childcare, Support Services)</a:t>
            </a:r>
          </a:p>
          <a:p>
            <a:pPr>
              <a:buFont typeface="Wingdings" pitchFamily="2" charset="2"/>
              <a:buChar char="Ø"/>
            </a:pP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610107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E7377C-CC9F-3349-853B-71CB11228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351112"/>
          </a:xfrm>
          <a:solidFill>
            <a:schemeClr val="accent6"/>
          </a:solidFill>
        </p:spPr>
        <p:txBody>
          <a:bodyPr anchor="t">
            <a:normAutofit fontScale="90000"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Get Creative on Construction Worker Housing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6DEF966-9F8F-B04C-BBB9-A37FE0E26CA0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EFD6CD4-BBD1-B94A-B6D3-F57828CDCC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694011"/>
            <a:ext cx="3089357" cy="293736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b="1" dirty="0">
                <a:cs typeface="Calibri"/>
              </a:rPr>
              <a:t>In the Works:</a:t>
            </a:r>
          </a:p>
          <a:p>
            <a:pPr marL="342900" indent="-342900">
              <a:spcBef>
                <a:spcPts val="700"/>
              </a:spcBef>
              <a:buChar char="•"/>
            </a:pPr>
            <a:r>
              <a:rPr lang="en-US" sz="2000" b="1" dirty="0">
                <a:cs typeface="Calibri"/>
              </a:rPr>
              <a:t>City of Santa Rosa/Church Partnership</a:t>
            </a:r>
          </a:p>
          <a:p>
            <a:pPr marL="342900" indent="-342900">
              <a:spcBef>
                <a:spcPts val="700"/>
              </a:spcBef>
              <a:buChar char="•"/>
            </a:pPr>
            <a:r>
              <a:rPr lang="en-US" sz="2000" b="1" dirty="0"/>
              <a:t>Church </a:t>
            </a:r>
            <a:r>
              <a:rPr lang="en-US" sz="2000" b="1" dirty="0">
                <a:cs typeface="Calibri"/>
              </a:rPr>
              <a:t>Property offering to allow temporary Accessory Dwelling Units on property for Construction Workers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8DBB7D9-68CE-5042-B199-6C5CFCA53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361" y="414168"/>
            <a:ext cx="4723209" cy="398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19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5B30A9-199F-424B-A175-C43023B7067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cs typeface="Calibri Light"/>
              </a:rPr>
              <a:t>Strategic Recommendation 3</a:t>
            </a:r>
            <a:br>
              <a:rPr lang="en-US" b="1" dirty="0">
                <a:solidFill>
                  <a:schemeClr val="bg1"/>
                </a:solidFill>
                <a:latin typeface="+mn-lt"/>
                <a:cs typeface="Calibri Light"/>
              </a:rPr>
            </a:br>
            <a:r>
              <a:rPr lang="en-US" sz="2800" b="1" dirty="0">
                <a:solidFill>
                  <a:schemeClr val="bg1"/>
                </a:solidFill>
                <a:latin typeface="+mn-lt"/>
                <a:cs typeface="Calibri Light"/>
              </a:rPr>
              <a:t>Build Equity for Low Income Populations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BFB7FF-86B9-4984-AEBA-B7974F21E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742950" indent="-571500">
              <a:spcBef>
                <a:spcPts val="300"/>
              </a:spcBef>
            </a:pPr>
            <a:r>
              <a:rPr lang="en-US" sz="3600" b="1" dirty="0">
                <a:cs typeface="Calibri"/>
              </a:rPr>
              <a:t>Facilitate Low Income Home Purchases </a:t>
            </a:r>
          </a:p>
          <a:p>
            <a:pPr lvl="1" indent="-514350">
              <a:spcBef>
                <a:spcPts val="300"/>
              </a:spcBef>
            </a:pPr>
            <a:endParaRPr lang="en-US" sz="3600" b="1" dirty="0">
              <a:cs typeface="Calibri"/>
            </a:endParaRPr>
          </a:p>
          <a:p>
            <a:pPr marL="571500" lvl="1" indent="-571500">
              <a:spcBef>
                <a:spcPts val="300"/>
              </a:spcBef>
            </a:pPr>
            <a:r>
              <a:rPr lang="en-US" sz="3600" b="1" dirty="0">
                <a:cs typeface="Calibri"/>
              </a:rPr>
              <a:t>Establish a Public Project Disadvantaged Business Program</a:t>
            </a:r>
          </a:p>
          <a:p>
            <a:pPr marL="0" lvl="1" indent="0">
              <a:spcBef>
                <a:spcPts val="300"/>
              </a:spcBef>
              <a:buNone/>
            </a:pPr>
            <a:endParaRPr lang="en-US" sz="3600" b="1" dirty="0">
              <a:cs typeface="Calibri"/>
            </a:endParaRPr>
          </a:p>
          <a:p>
            <a:pPr marL="571500" lvl="1" indent="-571500">
              <a:spcBef>
                <a:spcPts val="300"/>
              </a:spcBef>
            </a:pPr>
            <a:r>
              <a:rPr lang="en-US" sz="3300" b="1" dirty="0">
                <a:cs typeface="Calibri"/>
              </a:rPr>
              <a:t>Minority Business startup Microloans Program</a:t>
            </a:r>
            <a:endParaRPr lang="en-US" sz="3300" b="1" dirty="0"/>
          </a:p>
          <a:p>
            <a:pPr lvl="3">
              <a:spcBef>
                <a:spcPts val="300"/>
              </a:spcBef>
            </a:pPr>
            <a:endParaRPr lang="en-US" dirty="0">
              <a:cs typeface="Calibri"/>
            </a:endParaRPr>
          </a:p>
          <a:p>
            <a:pPr lvl="3">
              <a:spcBef>
                <a:spcPts val="300"/>
              </a:spcBef>
            </a:pPr>
            <a:endParaRPr lang="en-US" dirty="0">
              <a:cs typeface="Calibri"/>
            </a:endParaRPr>
          </a:p>
          <a:p>
            <a:pPr lvl="3">
              <a:spcBef>
                <a:spcPts val="300"/>
              </a:spcBef>
            </a:pPr>
            <a:endParaRPr lang="en-US" dirty="0">
              <a:cs typeface="Calibri"/>
            </a:endParaRPr>
          </a:p>
          <a:p>
            <a:pPr marL="857250" lvl="1" indent="-514350">
              <a:spcBef>
                <a:spcPts val="300"/>
              </a:spcBef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8294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774228" y="2612291"/>
            <a:ext cx="92870" cy="223838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803" y="2031368"/>
            <a:ext cx="3922355" cy="245510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657349" y="268374"/>
            <a:ext cx="5829300" cy="53578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50" dirty="0">
                <a:solidFill>
                  <a:srgbClr val="008000"/>
                </a:solidFill>
              </a:rPr>
              <a:t>Event Sponsor</a:t>
            </a:r>
          </a:p>
        </p:txBody>
      </p:sp>
      <p:pic>
        <p:nvPicPr>
          <p:cNvPr id="9" name="Picture 8" descr="MEF_LogoHighR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1012011" cy="80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09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115C17-1A16-404E-98AE-C7B6F23897C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cs typeface="Calibri Light"/>
              </a:rPr>
              <a:t>Facilitate Minority Home Purchases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D96352-5692-4143-81C7-C71ADA80B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571500" indent="-381000">
              <a:spcBef>
                <a:spcPts val="0"/>
              </a:spcBef>
            </a:pPr>
            <a:r>
              <a:rPr lang="en-US" sz="3200" b="1" dirty="0"/>
              <a:t>Consider down payment assistance, grants, subsidies, homeownership voucher, no/low cost loans, soft second mortgages</a:t>
            </a:r>
          </a:p>
          <a:p>
            <a:pPr marL="914400" lvl="1" indent="-381000">
              <a:spcBef>
                <a:spcPts val="0"/>
              </a:spcBef>
            </a:pPr>
            <a:endParaRPr lang="en-US" sz="3200" b="1" dirty="0">
              <a:cs typeface="Calibri"/>
            </a:endParaRPr>
          </a:p>
          <a:p>
            <a:pPr marL="571500" indent="-381000">
              <a:spcBef>
                <a:spcPts val="0"/>
              </a:spcBef>
            </a:pPr>
            <a:r>
              <a:rPr lang="en-US" sz="3200" b="1" dirty="0">
                <a:cs typeface="Calibri"/>
              </a:rPr>
              <a:t>Financial Literacy - Critical</a:t>
            </a:r>
          </a:p>
          <a:p>
            <a:pPr marL="571500" indent="-381000">
              <a:spcBef>
                <a:spcPts val="0"/>
              </a:spcBef>
            </a:pPr>
            <a:endParaRPr lang="en-US" sz="3200" b="1" dirty="0">
              <a:cs typeface="Calibri"/>
            </a:endParaRPr>
          </a:p>
          <a:p>
            <a:pPr marL="571500" indent="-381000">
              <a:spcBef>
                <a:spcPts val="0"/>
              </a:spcBef>
            </a:pPr>
            <a:r>
              <a:rPr lang="en-US" sz="3200" b="1" dirty="0">
                <a:cs typeface="Calibri"/>
              </a:rPr>
              <a:t>Credit Counseling – also Critical</a:t>
            </a:r>
            <a:endParaRPr lang="en-US" sz="32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311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115C17-1A16-404E-98AE-C7B6F23897C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cs typeface="Calibri Light"/>
              </a:rPr>
              <a:t>DBE Success - Minnesota Vikings Stadium</a:t>
            </a:r>
            <a:br>
              <a:rPr lang="en-US" b="1" dirty="0">
                <a:solidFill>
                  <a:schemeClr val="bg1"/>
                </a:solidFill>
                <a:latin typeface="+mn-lt"/>
                <a:cs typeface="Calibri Light"/>
              </a:rPr>
            </a:br>
            <a:r>
              <a:rPr lang="en-US" b="1" dirty="0">
                <a:solidFill>
                  <a:schemeClr val="bg1"/>
                </a:solidFill>
                <a:latin typeface="+mn-lt"/>
                <a:cs typeface="Calibri Light"/>
              </a:rPr>
              <a:t>“The People’s Stadium”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D96352-5692-4143-81C7-C71ADA80B5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268016"/>
            <a:ext cx="3886200" cy="367295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MINNESOTA STADIUM CONSTRUCTION SERVICES AGREEMENT EQUITY PLAN</a:t>
            </a:r>
          </a:p>
          <a:p>
            <a:pPr marL="0" indent="0">
              <a:buNone/>
            </a:pPr>
            <a:r>
              <a:rPr lang="en-US" b="1" dirty="0"/>
              <a:t>Workforce Goals		Actual</a:t>
            </a:r>
          </a:p>
          <a:p>
            <a:r>
              <a:rPr lang="en-US" dirty="0"/>
              <a:t>32% Minority		37%</a:t>
            </a:r>
          </a:p>
          <a:p>
            <a:r>
              <a:rPr lang="en-US" dirty="0"/>
              <a:t>6% Women			9%</a:t>
            </a:r>
          </a:p>
          <a:p>
            <a:pPr marL="0" indent="0">
              <a:buNone/>
            </a:pPr>
            <a:r>
              <a:rPr lang="en-US" b="1" dirty="0"/>
              <a:t>Targeted Business Goals	Actual</a:t>
            </a:r>
          </a:p>
          <a:p>
            <a:r>
              <a:rPr lang="en-US" dirty="0"/>
              <a:t>11%  WBE			15%</a:t>
            </a:r>
          </a:p>
          <a:p>
            <a:r>
              <a:rPr lang="en-US" dirty="0"/>
              <a:t>9%   MBE			12%</a:t>
            </a:r>
          </a:p>
          <a:p>
            <a:r>
              <a:rPr lang="en-US" dirty="0"/>
              <a:t>Veterans Inclusion		1%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7619C663-685F-5149-B525-C94E2F8EB7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29149" y="1369219"/>
            <a:ext cx="4120969" cy="3087979"/>
          </a:xfrm>
        </p:spPr>
      </p:pic>
    </p:spTree>
    <p:extLst>
      <p:ext uri="{BB962C8B-B14F-4D97-AF65-F5344CB8AC3E}">
        <p14:creationId xmlns:p14="http://schemas.microsoft.com/office/powerpoint/2010/main" val="3638951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115C17-1A16-404E-98AE-C7B6F23897C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Encourage Minority Start ups</a:t>
            </a:r>
            <a:br>
              <a:rPr lang="en-US" b="1" dirty="0">
                <a:solidFill>
                  <a:schemeClr val="bg1"/>
                </a:solidFill>
                <a:latin typeface="+mn-lt"/>
              </a:rPr>
            </a:br>
            <a:r>
              <a:rPr lang="en-US" sz="3100" b="1" dirty="0">
                <a:solidFill>
                  <a:schemeClr val="bg1"/>
                </a:solidFill>
                <a:latin typeface="+mn-lt"/>
              </a:rPr>
              <a:t>(especially in Construction)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D96352-5692-4143-81C7-C71ADA80B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Community Group Involvement</a:t>
            </a:r>
          </a:p>
          <a:p>
            <a:r>
              <a:rPr lang="en-US" sz="3200" dirty="0"/>
              <a:t>SBDC – Entrepreneur Workshops</a:t>
            </a:r>
          </a:p>
          <a:p>
            <a:r>
              <a:rPr lang="en-US" sz="3200" dirty="0"/>
              <a:t>Microloan Funds</a:t>
            </a:r>
          </a:p>
          <a:p>
            <a:r>
              <a:rPr lang="en-US" sz="3200" dirty="0"/>
              <a:t>Technical Support - Critical</a:t>
            </a:r>
          </a:p>
          <a:p>
            <a:r>
              <a:rPr lang="en-US" sz="3200" dirty="0"/>
              <a:t>Mentoring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2686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5B30A9-199F-424B-A175-C43023B7067F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  <a:cs typeface="Calibri Light"/>
              </a:rPr>
              <a:t>Strategic Recommendation 4 </a:t>
            </a:r>
            <a:r>
              <a:rPr lang="en-US" sz="3200" b="1" dirty="0">
                <a:solidFill>
                  <a:srgbClr val="FF0000"/>
                </a:solidFill>
                <a:latin typeface="+mn-lt"/>
                <a:cs typeface="Calibri Light"/>
              </a:rPr>
              <a:t/>
            </a:r>
            <a:br>
              <a:rPr lang="en-US" sz="3200" b="1" dirty="0">
                <a:solidFill>
                  <a:srgbClr val="FF0000"/>
                </a:solidFill>
                <a:latin typeface="+mn-lt"/>
                <a:cs typeface="Calibri Light"/>
              </a:rPr>
            </a:br>
            <a:r>
              <a:rPr lang="en-US" sz="2800" b="1" dirty="0">
                <a:solidFill>
                  <a:schemeClr val="bg1"/>
                </a:solidFill>
                <a:latin typeface="+mn-lt"/>
                <a:cs typeface="Calibri Light"/>
              </a:rPr>
              <a:t>Shift Culture, Eliminate fear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BFB7FF-86B9-4984-AEBA-B7974F21E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053" y="1385261"/>
            <a:ext cx="8306802" cy="328115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42900" lvl="1" indent="0">
              <a:spcBef>
                <a:spcPts val="300"/>
              </a:spcBef>
              <a:buNone/>
            </a:pPr>
            <a:endParaRPr lang="en-US" sz="3600" b="1" dirty="0">
              <a:cs typeface="Calibri"/>
            </a:endParaRPr>
          </a:p>
          <a:p>
            <a:pPr marL="342900" lvl="1" indent="0">
              <a:spcBef>
                <a:spcPts val="300"/>
              </a:spcBef>
              <a:buNone/>
            </a:pPr>
            <a:r>
              <a:rPr lang="en-US" sz="3600" b="1" dirty="0">
                <a:cs typeface="Calibri"/>
              </a:rPr>
              <a:t>Where are we now? – Polling </a:t>
            </a:r>
            <a:endParaRPr lang="en-US" sz="3600" b="1" dirty="0"/>
          </a:p>
          <a:p>
            <a:pPr marL="342900" lvl="1" indent="0">
              <a:spcBef>
                <a:spcPts val="300"/>
              </a:spcBef>
              <a:buNone/>
            </a:pPr>
            <a:endParaRPr lang="en-US" sz="3600" b="1" dirty="0">
              <a:cs typeface="Calibri"/>
            </a:endParaRPr>
          </a:p>
          <a:p>
            <a:pPr marL="342900" lvl="1" indent="0">
              <a:spcBef>
                <a:spcPts val="300"/>
              </a:spcBef>
              <a:buNone/>
            </a:pPr>
            <a:r>
              <a:rPr lang="en-US" sz="3600" b="1" dirty="0">
                <a:cs typeface="Calibri"/>
              </a:rPr>
              <a:t>Communications/Education/Awareness Campaign</a:t>
            </a:r>
          </a:p>
          <a:p>
            <a:pPr marL="342900" lvl="1" indent="0">
              <a:spcBef>
                <a:spcPts val="300"/>
              </a:spcBef>
              <a:buNone/>
            </a:pPr>
            <a:endParaRPr lang="en-US" sz="3600" b="1" dirty="0">
              <a:cs typeface="Calibri"/>
            </a:endParaRPr>
          </a:p>
          <a:p>
            <a:pPr marL="342900" lvl="1" indent="0">
              <a:spcBef>
                <a:spcPts val="300"/>
              </a:spcBef>
              <a:buNone/>
            </a:pPr>
            <a:r>
              <a:rPr lang="en-US" sz="3600" b="1" dirty="0">
                <a:cs typeface="Calibri"/>
              </a:rPr>
              <a:t>Dispel Myths/</a:t>
            </a:r>
            <a:r>
              <a:rPr lang="en-US" sz="3600" b="1" dirty="0" err="1">
                <a:cs typeface="Calibri"/>
              </a:rPr>
              <a:t>MisInformation</a:t>
            </a:r>
            <a:r>
              <a:rPr lang="en-US" sz="3600" b="1" dirty="0">
                <a:cs typeface="Calibri"/>
              </a:rPr>
              <a:t>/Fear</a:t>
            </a:r>
          </a:p>
          <a:p>
            <a:pPr marL="857250" lvl="1" indent="-514350">
              <a:spcBef>
                <a:spcPts val="300"/>
              </a:spcBef>
            </a:pPr>
            <a:endParaRPr lang="en-US" dirty="0">
              <a:cs typeface="Calibri"/>
            </a:endParaRPr>
          </a:p>
          <a:p>
            <a:pPr marL="857250" lvl="1" indent="-514350">
              <a:spcBef>
                <a:spcPts val="300"/>
              </a:spcBef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2126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115C17-1A16-404E-98AE-C7B6F2389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5047"/>
            <a:ext cx="7886700" cy="994172"/>
          </a:xfrm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Polling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D96352-5692-4143-81C7-C71ADA80B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sz="3200" i="1" dirty="0"/>
          </a:p>
          <a:p>
            <a:pPr marL="0" indent="0" algn="ctr">
              <a:buNone/>
            </a:pPr>
            <a:endParaRPr lang="en-US" sz="3200" b="1" i="1" dirty="0"/>
          </a:p>
          <a:p>
            <a:pPr marL="0" indent="0" algn="ctr">
              <a:buNone/>
            </a:pPr>
            <a:r>
              <a:rPr lang="en-US" sz="3200" b="1" i="1" dirty="0"/>
              <a:t>Collect Opinion Data from the whole community, not just the vocal few</a:t>
            </a:r>
          </a:p>
        </p:txBody>
      </p:sp>
    </p:spTree>
    <p:extLst>
      <p:ext uri="{BB962C8B-B14F-4D97-AF65-F5344CB8AC3E}">
        <p14:creationId xmlns:p14="http://schemas.microsoft.com/office/powerpoint/2010/main" val="332384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0D7206-EAE3-A54B-BD73-4213E6B42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8482"/>
            <a:ext cx="9144000" cy="394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05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115C17-1A16-404E-98AE-C7B6F23897C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50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Education/Persuasion Campaign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D96352-5692-4143-81C7-C71ADA80B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3000" dirty="0"/>
              <a:t>Dispel Myths and Promote Benefits</a:t>
            </a:r>
          </a:p>
          <a:p>
            <a:r>
              <a:rPr lang="en-US" sz="3000" dirty="0"/>
              <a:t>Lift up new voices from (Business, Senior Housing, </a:t>
            </a:r>
            <a:r>
              <a:rPr lang="en-US" sz="3000" dirty="0" err="1"/>
              <a:t>Millenials</a:t>
            </a:r>
            <a:r>
              <a:rPr lang="en-US" sz="3000" dirty="0"/>
              <a:t>, Minorities)</a:t>
            </a:r>
          </a:p>
          <a:p>
            <a:r>
              <a:rPr lang="en-US" sz="3000" dirty="0"/>
              <a:t>Undertake targeted, focused campaigns designed to produce tangible results to increase investment in affordable homes</a:t>
            </a:r>
          </a:p>
          <a:p>
            <a:r>
              <a:rPr lang="en-US" sz="3000" dirty="0"/>
              <a:t>Provide Evidence and Support for Political Leaders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923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A77AD5-E6B0-3547-AA6A-B342C5023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3"/>
            <a:ext cx="7886700" cy="1095375"/>
          </a:xfrm>
          <a:solidFill>
            <a:schemeClr val="accent4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Let’s Achieve our Goals, Together</a:t>
            </a:r>
            <a:br>
              <a:rPr lang="en-US" sz="3600" b="1" dirty="0">
                <a:solidFill>
                  <a:schemeClr val="bg1"/>
                </a:solidFill>
                <a:latin typeface="+mn-lt"/>
              </a:rPr>
            </a:br>
            <a:r>
              <a:rPr lang="en-US" sz="3100" b="1" dirty="0">
                <a:solidFill>
                  <a:schemeClr val="bg1"/>
                </a:solidFill>
                <a:latin typeface="+mn-lt"/>
              </a:rPr>
              <a:t>Alignment among Private/Public/Nonprofit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A4B7E6F-0D98-1F43-9DED-07F5B1274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6083"/>
            <a:ext cx="8162424" cy="3076639"/>
          </a:xfrm>
        </p:spPr>
        <p:txBody>
          <a:bodyPr>
            <a:noAutofit/>
          </a:bodyPr>
          <a:lstStyle/>
          <a:p>
            <a:pPr marL="457200" indent="-457200">
              <a:spcBef>
                <a:spcPts val="600"/>
              </a:spcBef>
            </a:pPr>
            <a:r>
              <a:rPr lang="en-US" sz="3200" dirty="0">
                <a:cs typeface="Calibri"/>
              </a:rPr>
              <a:t>Increase Housing Supply</a:t>
            </a:r>
          </a:p>
          <a:p>
            <a:pPr marL="457200" indent="-457200">
              <a:spcBef>
                <a:spcPts val="600"/>
              </a:spcBef>
            </a:pPr>
            <a:r>
              <a:rPr lang="en-US" sz="3200" dirty="0">
                <a:cs typeface="Calibri"/>
              </a:rPr>
              <a:t>Increase Acceptance of Sustainable Growth </a:t>
            </a:r>
          </a:p>
          <a:p>
            <a:pPr marL="457200" indent="-457200">
              <a:spcBef>
                <a:spcPts val="600"/>
              </a:spcBef>
            </a:pPr>
            <a:r>
              <a:rPr lang="en-US" sz="3200" dirty="0">
                <a:cs typeface="Calibri"/>
              </a:rPr>
              <a:t>More Workers to Live near Jobs </a:t>
            </a:r>
          </a:p>
          <a:p>
            <a:pPr marL="457200" indent="-457200">
              <a:spcBef>
                <a:spcPts val="600"/>
              </a:spcBef>
            </a:pPr>
            <a:r>
              <a:rPr lang="en-US" sz="3200" dirty="0">
                <a:cs typeface="Calibri"/>
              </a:rPr>
              <a:t>Build Wealth for Low Income Residents</a:t>
            </a:r>
          </a:p>
          <a:p>
            <a:pPr marL="457200" indent="-457200">
              <a:spcBef>
                <a:spcPts val="600"/>
              </a:spcBef>
            </a:pPr>
            <a:r>
              <a:rPr lang="en-US" sz="3200" dirty="0">
                <a:cs typeface="Calibri"/>
              </a:rPr>
              <a:t>Have a Plan for the Future</a:t>
            </a:r>
          </a:p>
          <a:p>
            <a:pPr marL="457200" indent="-457200">
              <a:spcBef>
                <a:spcPts val="600"/>
              </a:spcBef>
            </a:pPr>
            <a:endParaRPr lang="en-US" sz="32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1220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FBA71F-B7F3-C345-BAA3-429ACF2AAB8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n-lt"/>
              </a:rPr>
              <a:t>Next Steps – Who’s 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1ED745-E7FB-904C-B70A-23AB50AD0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338" y="1557338"/>
            <a:ext cx="8440904" cy="3314699"/>
          </a:xfrm>
        </p:spPr>
        <p:txBody>
          <a:bodyPr>
            <a:normAutofit fontScale="85000" lnSpcReduction="10000"/>
          </a:bodyPr>
          <a:lstStyle/>
          <a:p>
            <a:pPr lvl="1">
              <a:spcBef>
                <a:spcPts val="900"/>
              </a:spcBef>
              <a:buFont typeface="Wingdings" pitchFamily="2" charset="2"/>
              <a:buChar char="Ø"/>
            </a:pPr>
            <a:r>
              <a:rPr lang="en-US" sz="3200" dirty="0">
                <a:cs typeface="Calibri"/>
              </a:rPr>
              <a:t>County/City steering committee, Inventory needs</a:t>
            </a:r>
          </a:p>
          <a:p>
            <a:pPr lvl="1">
              <a:spcBef>
                <a:spcPts val="900"/>
              </a:spcBef>
              <a:buFont typeface="Wingdings" pitchFamily="2" charset="2"/>
              <a:buChar char="Ø"/>
            </a:pPr>
            <a:r>
              <a:rPr lang="en-US" sz="3200" dirty="0">
                <a:cs typeface="Calibri"/>
              </a:rPr>
              <a:t>Philanthropy, Business and Community Partnership key</a:t>
            </a:r>
          </a:p>
          <a:p>
            <a:pPr lvl="1">
              <a:spcBef>
                <a:spcPts val="900"/>
              </a:spcBef>
              <a:buFont typeface="Wingdings" pitchFamily="2" charset="2"/>
              <a:buChar char="Ø"/>
            </a:pPr>
            <a:r>
              <a:rPr lang="en-US" sz="3200" dirty="0">
                <a:cs typeface="Calibri"/>
              </a:rPr>
              <a:t>Expand Coalition, involve Private Sector, Developers</a:t>
            </a:r>
          </a:p>
          <a:p>
            <a:pPr lvl="1">
              <a:spcBef>
                <a:spcPts val="900"/>
              </a:spcBef>
              <a:buFont typeface="Wingdings" pitchFamily="2" charset="2"/>
              <a:buChar char="Ø"/>
            </a:pPr>
            <a:r>
              <a:rPr lang="en-US" sz="3200" dirty="0">
                <a:cs typeface="Calibri"/>
              </a:rPr>
              <a:t>Endorsement of Elected Officials</a:t>
            </a:r>
          </a:p>
          <a:p>
            <a:pPr lvl="1">
              <a:spcBef>
                <a:spcPts val="900"/>
              </a:spcBef>
              <a:buFont typeface="Wingdings" pitchFamily="2" charset="2"/>
              <a:buChar char="Ø"/>
            </a:pPr>
            <a:r>
              <a:rPr lang="en-US" sz="3200" dirty="0">
                <a:cs typeface="Calibri"/>
              </a:rPr>
              <a:t>Stay Resolute – focus on Economic Growth &amp; Equity </a:t>
            </a:r>
          </a:p>
          <a:p>
            <a:pPr lvl="1">
              <a:spcBef>
                <a:spcPts val="900"/>
              </a:spcBef>
              <a:buFont typeface="Wingdings" pitchFamily="2" charset="2"/>
              <a:buChar char="Ø"/>
            </a:pPr>
            <a:r>
              <a:rPr lang="en-US" sz="3200" dirty="0">
                <a:cs typeface="Calibri"/>
              </a:rPr>
              <a:t>Source Funding to conduct a serious Education/Persuasion Campaign </a:t>
            </a:r>
          </a:p>
          <a:p>
            <a:pPr lvl="1">
              <a:spcBef>
                <a:spcPts val="300"/>
              </a:spcBef>
              <a:buFont typeface="Wingdings" pitchFamily="2" charset="2"/>
              <a:buChar char="Ø"/>
            </a:pPr>
            <a:endParaRPr lang="en-US" sz="1900" dirty="0"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16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3477006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571500" y="2228850"/>
            <a:ext cx="0" cy="6858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457" y="534201"/>
            <a:ext cx="2528249" cy="4126698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+mn-lt"/>
              </a:rPr>
              <a:t>Welcome!</a:t>
            </a:r>
            <a:r>
              <a:rPr lang="en-US" b="1" dirty="0">
                <a:solidFill>
                  <a:srgbClr val="FFFFFF"/>
                </a:solidFill>
                <a:latin typeface="+mn-lt"/>
              </a:rPr>
              <a:t> MEF’s Breakfast Briefing</a:t>
            </a:r>
            <a:r>
              <a:rPr lang="en-US" b="1" dirty="0">
                <a:solidFill>
                  <a:srgbClr val="FFFFFF"/>
                </a:solidFill>
                <a:latin typeface="+mn-lt"/>
                <a:cs typeface="Calibri"/>
              </a:rPr>
              <a:t/>
            </a:r>
            <a:br>
              <a:rPr lang="en-US" b="1" dirty="0">
                <a:solidFill>
                  <a:srgbClr val="FFFFFF"/>
                </a:solidFill>
                <a:latin typeface="+mn-lt"/>
                <a:cs typeface="Calibri"/>
              </a:rPr>
            </a:br>
            <a:endParaRPr lang="en-US" b="1" dirty="0">
              <a:solidFill>
                <a:srgbClr val="FFFFFF"/>
              </a:solidFill>
              <a:latin typeface="+mn-lt"/>
              <a:cs typeface="Calibri"/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xmlns="" id="{9E1ED607-D7B4-468C-BB8E-2C76FB5226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0342684"/>
              </p:ext>
            </p:extLst>
          </p:nvPr>
        </p:nvGraphicFramePr>
        <p:xfrm>
          <a:off x="3767328" y="283464"/>
          <a:ext cx="4894469" cy="4377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2"/>
            <a:ext cx="2057400" cy="27384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0A75BABB-6BE4-45A0-923F-13C1FE196FA2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  <a:defRPr/>
              </a:pPr>
              <a:t>7</a:t>
            </a:fld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4" descr="A picture containing vector graphics&#10;&#10;Description generated with high confidence">
            <a:extLst>
              <a:ext uri="{FF2B5EF4-FFF2-40B4-BE49-F238E27FC236}">
                <a16:creationId xmlns:a16="http://schemas.microsoft.com/office/drawing/2014/main" xmlns="" id="{809FF848-F092-4D84-BE58-EC1F6394A6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258" y="3352208"/>
            <a:ext cx="2322663" cy="146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70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AE57B9-A8C5-408D-A842-E4056778F0D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  <a:cs typeface="Calibri Light"/>
              </a:rPr>
              <a:t>Marin’s Economic Housing Situation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FC3BE4-4AFC-421E-BB7B-AAC3E3B9D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b="1" dirty="0">
                <a:cs typeface="Calibri"/>
              </a:rPr>
              <a:t>Housing Units</a:t>
            </a:r>
            <a:r>
              <a:rPr lang="en-US" sz="2400" b="1" dirty="0"/>
              <a:t>: Supply &lt; Demand</a:t>
            </a:r>
            <a:endParaRPr lang="en-US" sz="2400" b="1" dirty="0">
              <a:highlight>
                <a:srgbClr val="FFFF00"/>
              </a:highlight>
              <a:cs typeface="Calibri"/>
            </a:endParaRPr>
          </a:p>
          <a:p>
            <a:pPr>
              <a:spcBef>
                <a:spcPts val="700"/>
              </a:spcBef>
            </a:pPr>
            <a:r>
              <a:rPr lang="en-US" sz="2400" b="1" dirty="0">
                <a:cs typeface="Calibri"/>
              </a:rPr>
              <a:t>Housing Demand: regional marketplace</a:t>
            </a:r>
          </a:p>
          <a:p>
            <a:pPr>
              <a:spcBef>
                <a:spcPts val="700"/>
              </a:spcBef>
            </a:pPr>
            <a:r>
              <a:rPr lang="en-US" sz="2400" b="1" dirty="0">
                <a:cs typeface="Calibri"/>
              </a:rPr>
              <a:t>Connections to Labor Markets</a:t>
            </a:r>
          </a:p>
          <a:p>
            <a:pPr lvl="1">
              <a:spcBef>
                <a:spcPts val="700"/>
              </a:spcBef>
            </a:pPr>
            <a:r>
              <a:rPr lang="en-US" sz="2200" b="1" dirty="0">
                <a:cs typeface="Calibri"/>
              </a:rPr>
              <a:t>Wages</a:t>
            </a:r>
          </a:p>
          <a:p>
            <a:pPr lvl="1">
              <a:spcBef>
                <a:spcPts val="700"/>
              </a:spcBef>
            </a:pPr>
            <a:r>
              <a:rPr lang="en-US" sz="2200" b="1" dirty="0">
                <a:cs typeface="Calibri"/>
              </a:rPr>
              <a:t>Commuting/Productivity</a:t>
            </a:r>
          </a:p>
          <a:p>
            <a:pPr lvl="1">
              <a:spcBef>
                <a:spcPts val="700"/>
              </a:spcBef>
            </a:pPr>
            <a:r>
              <a:rPr lang="en-US" sz="2200" b="1" dirty="0">
                <a:cs typeface="Calibri"/>
              </a:rPr>
              <a:t>Talent Attraction</a:t>
            </a:r>
          </a:p>
          <a:p>
            <a:pPr>
              <a:spcBef>
                <a:spcPts val="700"/>
              </a:spcBef>
            </a:pPr>
            <a:r>
              <a:rPr lang="en-US" sz="2400" b="1" dirty="0">
                <a:cs typeface="Calibri"/>
              </a:rPr>
              <a:t>An issue of Equity also</a:t>
            </a:r>
            <a:r>
              <a:rPr lang="en-US" b="1" dirty="0">
                <a:cs typeface="Calibri"/>
              </a:rPr>
              <a:t>: </a:t>
            </a:r>
            <a:r>
              <a:rPr lang="en-US" sz="2400" b="1" u="sng" dirty="0">
                <a:cs typeface="Calibri"/>
              </a:rPr>
              <a:t>homeownership builds wealth</a:t>
            </a:r>
          </a:p>
          <a:p>
            <a:pPr lvl="1">
              <a:spcBef>
                <a:spcPts val="700"/>
              </a:spcBef>
            </a:pPr>
            <a:r>
              <a:rPr lang="en-US" sz="2500" b="1" dirty="0">
                <a:cs typeface="Calibri"/>
              </a:rPr>
              <a:t> </a:t>
            </a:r>
            <a:r>
              <a:rPr lang="en-US" sz="2200" b="1" dirty="0">
                <a:cs typeface="Calibri"/>
              </a:rPr>
              <a:t>As new units built, need to consider mix</a:t>
            </a:r>
          </a:p>
        </p:txBody>
      </p:sp>
    </p:spTree>
    <p:extLst>
      <p:ext uri="{BB962C8B-B14F-4D97-AF65-F5344CB8AC3E}">
        <p14:creationId xmlns:p14="http://schemas.microsoft.com/office/powerpoint/2010/main" val="308460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28016"/>
            <a:ext cx="7886700" cy="832104"/>
          </a:xfrm>
          <a:solidFill>
            <a:schemeClr val="accent4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Workforce Housing: A Continuum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867103" y="3799490"/>
            <a:ext cx="716805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888125" y="3053254"/>
            <a:ext cx="0" cy="152925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8035159" y="3034863"/>
            <a:ext cx="0" cy="152925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207172" y="3053254"/>
            <a:ext cx="0" cy="152925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762704" y="3034863"/>
            <a:ext cx="0" cy="152925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93228" y="3252952"/>
            <a:ext cx="1124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Subsidized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01613" y="3169812"/>
            <a:ext cx="1271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Below-Market Rate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30867" y="3243463"/>
            <a:ext cx="1665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Market Rate</a:t>
            </a:r>
          </a:p>
        </p:txBody>
      </p:sp>
      <p:sp>
        <p:nvSpPr>
          <p:cNvPr id="16" name="Right Brace 15"/>
          <p:cNvSpPr/>
          <p:nvPr/>
        </p:nvSpPr>
        <p:spPr>
          <a:xfrm rot="16200000">
            <a:off x="4066561" y="-1341013"/>
            <a:ext cx="769139" cy="7273159"/>
          </a:xfrm>
          <a:prstGeom prst="rightBrace">
            <a:avLst>
              <a:gd name="adj1" fmla="val 8333"/>
              <a:gd name="adj2" fmla="val 4992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93228" y="1179635"/>
            <a:ext cx="709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Workforce Housing/Affordability covers all Income Levels</a:t>
            </a:r>
          </a:p>
        </p:txBody>
      </p:sp>
    </p:spTree>
    <p:extLst>
      <p:ext uri="{BB962C8B-B14F-4D97-AF65-F5344CB8AC3E}">
        <p14:creationId xmlns:p14="http://schemas.microsoft.com/office/powerpoint/2010/main" val="254177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7385</TotalTime>
  <Words>1894</Words>
  <Application>Microsoft Macintosh PowerPoint</Application>
  <PresentationFormat>On-screen Show (16:9)</PresentationFormat>
  <Paragraphs>532</Paragraphs>
  <Slides>68</Slides>
  <Notes>68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PowerPoint Presentation</vt:lpstr>
      <vt:lpstr>PowerPoint Presentation</vt:lpstr>
      <vt:lpstr>PowerPoint Presentation</vt:lpstr>
      <vt:lpstr> </vt:lpstr>
      <vt:lpstr> </vt:lpstr>
      <vt:lpstr>PowerPoint Presentation</vt:lpstr>
      <vt:lpstr>Welcome! MEF’s Breakfast Briefing </vt:lpstr>
      <vt:lpstr>Marin’s Economic Housing Situation</vt:lpstr>
      <vt:lpstr>Workforce Housing: A Continuum</vt:lpstr>
      <vt:lpstr>The Quadlemma: Seeking Utopia</vt:lpstr>
      <vt:lpstr>Housing Forecast Considerations</vt:lpstr>
      <vt:lpstr>1,134 people (net) moved to Marin in 2017</vt:lpstr>
      <vt:lpstr>Population Forecast</vt:lpstr>
      <vt:lpstr>Job Growth Versus Population, 2017 and 2030</vt:lpstr>
      <vt:lpstr>New Housing Units Since 2011 (Only 87 units added in 2016!)</vt:lpstr>
      <vt:lpstr>PowerPoint Presentation</vt:lpstr>
      <vt:lpstr>PowerPoint Presentation</vt:lpstr>
      <vt:lpstr>PowerPoint Presentation</vt:lpstr>
      <vt:lpstr>Growth of Housing Prices (All Homes)  (Up 100% since 2009!)</vt:lpstr>
      <vt:lpstr>Marin Rental Markets out the Roof  2009-2018, $/month, 2009 $</vt:lpstr>
      <vt:lpstr>Wages – Marin 111% higher than CA average, 2017 </vt:lpstr>
      <vt:lpstr>Rising Commuting and Retention problems  (Commuting inbound is rising faster than outbound)</vt:lpstr>
      <vt:lpstr>We need Bold Housing Steps (Now)</vt:lpstr>
      <vt:lpstr> DATA</vt:lpstr>
      <vt:lpstr> Key Questions </vt:lpstr>
      <vt:lpstr> DATA</vt:lpstr>
      <vt:lpstr>$500+ Million a Year</vt:lpstr>
      <vt:lpstr> The Basic Math </vt:lpstr>
      <vt:lpstr>Lost Consumer Spending = $366 Million/yr.</vt:lpstr>
      <vt:lpstr>PowerPoint Presentation</vt:lpstr>
      <vt:lpstr>PowerPoint Presentation</vt:lpstr>
      <vt:lpstr>Affordability Gap</vt:lpstr>
      <vt:lpstr>PowerPoint Presentation</vt:lpstr>
      <vt:lpstr>PowerPoint Presentation</vt:lpstr>
      <vt:lpstr>Marin County Latent Construction Activity</vt:lpstr>
      <vt:lpstr>PowerPoint Presentation</vt:lpstr>
      <vt:lpstr>62% Marin County's workforce commutes in daily (70,000) </vt:lpstr>
      <vt:lpstr>  1. Reduced Productivity from Commuting $7.1 million lost from 1+ hour commuters  2. Increase in Turnover Cost 50% of CA companies report losing a candidate or having to pay more because of Housing  3. Talent Replacement Cost The typical median cost  is about 21% of an employee’s annual salary </vt:lpstr>
      <vt:lpstr>Housing Shortage Disproportionately Impacting Minorities</vt:lpstr>
      <vt:lpstr>PowerPoint Presentation</vt:lpstr>
      <vt:lpstr>PowerPoint Presentation</vt:lpstr>
      <vt:lpstr>PowerPoint Presentation</vt:lpstr>
      <vt:lpstr>PowerPoint Presentation</vt:lpstr>
      <vt:lpstr>What we heard about the barriers?</vt:lpstr>
      <vt:lpstr>MARIN'S HOUSING SHORTAGE POTENTIAL SOLUTIONS</vt:lpstr>
      <vt:lpstr>What are the Goals? Alignment of focus and investment among Public/Private/Nonprofit Leadership</vt:lpstr>
      <vt:lpstr>Strategic Recommendation 1 Create a long-range Economic Development  and Housing plan with strategic actions and accountablilty</vt:lpstr>
      <vt:lpstr>Update and Integrate County and City plans for a Future Vision</vt:lpstr>
      <vt:lpstr>What is an Enhanced Infrastructure  Finance District (EIFD)?</vt:lpstr>
      <vt:lpstr>EIFD Allowable Projects</vt:lpstr>
      <vt:lpstr>West Sacramento EIFD = net $143 million property tax to City</vt:lpstr>
      <vt:lpstr>Los Angeles River Revitalization EIFD</vt:lpstr>
      <vt:lpstr>Identify and Bundle Short and Long Term project needs across the County</vt:lpstr>
      <vt:lpstr>Strategic Recommendation 2 Motivate and Support Housing Developers</vt:lpstr>
      <vt:lpstr>Streamlining – Permitting One-Stop Reform the way we do Business</vt:lpstr>
      <vt:lpstr>Proactive EIR (Environmental Impact Report) </vt:lpstr>
      <vt:lpstr>Train a Pipeline of  Construction Workers</vt:lpstr>
      <vt:lpstr>Get Creative on Construction Worker Housing</vt:lpstr>
      <vt:lpstr>Strategic Recommendation 3 Build Equity for Low Income Populations</vt:lpstr>
      <vt:lpstr>Facilitate Minority Home Purchases</vt:lpstr>
      <vt:lpstr>DBE Success - Minnesota Vikings Stadium “The People’s Stadium”</vt:lpstr>
      <vt:lpstr>Encourage Minority Start ups (especially in Construction)</vt:lpstr>
      <vt:lpstr>Strategic Recommendation 4  Shift Culture, Eliminate fear</vt:lpstr>
      <vt:lpstr>Polling</vt:lpstr>
      <vt:lpstr>PowerPoint Presentation</vt:lpstr>
      <vt:lpstr>Education/Persuasion Campaign</vt:lpstr>
      <vt:lpstr>Let’s Achieve our Goals, Together Alignment among Private/Public/Nonprofit</vt:lpstr>
      <vt:lpstr>Next Steps – Who’s In?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Robert Eyler</dc:creator>
  <cp:lastModifiedBy>JT</cp:lastModifiedBy>
  <cp:revision>1381</cp:revision>
  <cp:lastPrinted>2018-05-04T06:37:06Z</cp:lastPrinted>
  <dcterms:modified xsi:type="dcterms:W3CDTF">2018-05-04T18:01:00Z</dcterms:modified>
</cp:coreProperties>
</file>