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67" r:id="rId3"/>
    <p:sldId id="294" r:id="rId4"/>
    <p:sldId id="295" r:id="rId5"/>
    <p:sldId id="296" r:id="rId6"/>
    <p:sldId id="298" r:id="rId7"/>
    <p:sldId id="299" r:id="rId8"/>
    <p:sldId id="300" r:id="rId9"/>
    <p:sldId id="302" r:id="rId10"/>
    <p:sldId id="303" r:id="rId11"/>
    <p:sldId id="306" r:id="rId12"/>
    <p:sldId id="307" r:id="rId13"/>
    <p:sldId id="309" r:id="rId14"/>
    <p:sldId id="310"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1447" autoAdjust="0"/>
  </p:normalViewPr>
  <p:slideViewPr>
    <p:cSldViewPr snapToGrid="0">
      <p:cViewPr varScale="1">
        <p:scale>
          <a:sx n="86" d="100"/>
          <a:sy n="86" d="100"/>
        </p:scale>
        <p:origin x="562" y="53"/>
      </p:cViewPr>
      <p:guideLst>
        <p:guide orient="horz" pos="2160"/>
        <p:guide pos="3840"/>
      </p:guideLst>
    </p:cSldViewPr>
  </p:slideViewPr>
  <p:notesTextViewPr>
    <p:cViewPr>
      <p:scale>
        <a:sx n="1" d="1"/>
        <a:sy n="1" d="1"/>
      </p:scale>
      <p:origin x="0" y="0"/>
    </p:cViewPr>
  </p:notesTextViewPr>
  <p:sorterViewPr>
    <p:cViewPr>
      <p:scale>
        <a:sx n="66" d="100"/>
        <a:sy n="66" d="100"/>
      </p:scale>
      <p:origin x="0" y="1792"/>
    </p:cViewPr>
  </p:sorterViewPr>
  <p:notesViewPr>
    <p:cSldViewPr snapToGrid="0" snapToObjects="1">
      <p:cViewPr varScale="1">
        <p:scale>
          <a:sx n="78" d="100"/>
          <a:sy n="78" d="100"/>
        </p:scale>
        <p:origin x="-2656" y="-1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explosion val="2"/>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0CA-427F-A09B-922E14EEDF2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0CA-427F-A09B-922E14EEDF2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0CA-427F-A09B-922E14EEDF2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0CA-427F-A09B-922E14EEDF2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0CA-427F-A09B-922E14EEDF28}"/>
              </c:ext>
            </c:extLst>
          </c:dPt>
          <c:dLbls>
            <c:dLbl>
              <c:idx val="0"/>
              <c:numFmt formatCode="0.0%" sourceLinked="0"/>
              <c:spPr>
                <a:solidFill>
                  <a:srgbClr val="FFFF00"/>
                </a:solid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50CA-427F-A09B-922E14EEDF28}"/>
                </c:ext>
              </c:extLst>
            </c:dLbl>
            <c:dLbl>
              <c:idx val="3"/>
              <c:layout>
                <c:manualLayout>
                  <c:x val="-1.9444444444444452E-2"/>
                  <c:y val="-0.111111111111111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50CA-427F-A09B-922E14EEDF28}"/>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'Question 5'!$A$2:$A$6</c:f>
              <c:strCache>
                <c:ptCount val="5"/>
                <c:pt idx="0">
                  <c:v>Hiring/retaining employees</c:v>
                </c:pt>
                <c:pt idx="1">
                  <c:v>Sales/customers in Marin</c:v>
                </c:pt>
                <c:pt idx="2">
                  <c:v>Regulations</c:v>
                </c:pt>
                <c:pt idx="3">
                  <c:v>Capital/access to investors</c:v>
                </c:pt>
                <c:pt idx="4">
                  <c:v>Other</c:v>
                </c:pt>
              </c:strCache>
            </c:strRef>
          </c:cat>
          <c:val>
            <c:numRef>
              <c:f>'Question 5'!$B$2:$B$6</c:f>
              <c:numCache>
                <c:formatCode>General</c:formatCode>
                <c:ptCount val="5"/>
                <c:pt idx="0">
                  <c:v>66</c:v>
                </c:pt>
                <c:pt idx="1">
                  <c:v>12</c:v>
                </c:pt>
                <c:pt idx="2">
                  <c:v>5</c:v>
                </c:pt>
                <c:pt idx="3">
                  <c:v>4</c:v>
                </c:pt>
                <c:pt idx="4">
                  <c:v>24</c:v>
                </c:pt>
              </c:numCache>
            </c:numRef>
          </c:val>
          <c:extLst>
            <c:ext xmlns:c16="http://schemas.microsoft.com/office/drawing/2014/chart" uri="{C3380CC4-5D6E-409C-BE32-E72D297353CC}">
              <c16:uniqueId val="{0000000A-50CA-427F-A09B-922E14EEDF28}"/>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EA0-4B86-AB03-1CE4B988B0B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EA0-4B86-AB03-1CE4B988B0B7}"/>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'[1]Question 4'!$A$2:$A$3</c:f>
              <c:strCache>
                <c:ptCount val="2"/>
                <c:pt idx="0">
                  <c:v>No</c:v>
                </c:pt>
                <c:pt idx="1">
                  <c:v>Yes</c:v>
                </c:pt>
              </c:strCache>
            </c:strRef>
          </c:cat>
          <c:val>
            <c:numRef>
              <c:f>'[1]Question 4'!$B$2:$B$3</c:f>
              <c:numCache>
                <c:formatCode>General</c:formatCode>
                <c:ptCount val="2"/>
                <c:pt idx="0">
                  <c:v>42</c:v>
                </c:pt>
                <c:pt idx="1">
                  <c:v>70</c:v>
                </c:pt>
              </c:numCache>
            </c:numRef>
          </c:val>
          <c:extLst>
            <c:ext xmlns:c16="http://schemas.microsoft.com/office/drawing/2014/chart" uri="{C3380CC4-5D6E-409C-BE32-E72D297353CC}">
              <c16:uniqueId val="{00000004-9EA0-4B86-AB03-1CE4B988B0B7}"/>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DC7-46BE-A436-BCE6FD68BB5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DC7-46BE-A436-BCE6FD68BB5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DC7-46BE-A436-BCE6FD68BB5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DC7-46BE-A436-BCE6FD68BB5B}"/>
              </c:ext>
            </c:extLst>
          </c:dPt>
          <c:dLbls>
            <c:dLbl>
              <c:idx val="0"/>
              <c:numFmt formatCode="0.0%" sourceLinked="0"/>
              <c:spPr>
                <a:solidFill>
                  <a:srgbClr val="FFFF00"/>
                </a:solid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9DC7-46BE-A436-BCE6FD68BB5B}"/>
                </c:ext>
              </c:extLst>
            </c:dLbl>
            <c:numFmt formatCode="0.0%" sourceLinked="0"/>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'Question 10'!$A$3:$A$6</c:f>
              <c:strCache>
                <c:ptCount val="4"/>
                <c:pt idx="0">
                  <c:v>Permitting</c:v>
                </c:pt>
                <c:pt idx="1">
                  <c:v>Utility infrastructure or costs</c:v>
                </c:pt>
                <c:pt idx="2">
                  <c:v>Taxes</c:v>
                </c:pt>
                <c:pt idx="3">
                  <c:v>Inspections</c:v>
                </c:pt>
              </c:strCache>
            </c:strRef>
          </c:cat>
          <c:val>
            <c:numRef>
              <c:f>'Question 10'!$B$3:$B$6</c:f>
              <c:numCache>
                <c:formatCode>General</c:formatCode>
                <c:ptCount val="4"/>
                <c:pt idx="0">
                  <c:v>24</c:v>
                </c:pt>
                <c:pt idx="1">
                  <c:v>9</c:v>
                </c:pt>
                <c:pt idx="2">
                  <c:v>8</c:v>
                </c:pt>
                <c:pt idx="3">
                  <c:v>6</c:v>
                </c:pt>
              </c:numCache>
            </c:numRef>
          </c:val>
          <c:extLst>
            <c:ext xmlns:c16="http://schemas.microsoft.com/office/drawing/2014/chart" uri="{C3380CC4-5D6E-409C-BE32-E72D297353CC}">
              <c16:uniqueId val="{00000008-9DC7-46BE-A436-BCE6FD68BB5B}"/>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b="1"/>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414-4396-BBC3-E3282BDF6E9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414-4396-BBC3-E3282BDF6E9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414-4396-BBC3-E3282BDF6E9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414-4396-BBC3-E3282BDF6E9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414-4396-BBC3-E3282BDF6E97}"/>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3414-4396-BBC3-E3282BDF6E97}"/>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3414-4396-BBC3-E3282BDF6E97}"/>
              </c:ext>
            </c:extLst>
          </c:dPt>
          <c:dLbls>
            <c:dLbl>
              <c:idx val="0"/>
              <c:layout>
                <c:manualLayout>
                  <c:x val="-1.443225291483377E-3"/>
                  <c:y val="-0.16190025783634304"/>
                </c:manualLayout>
              </c:layout>
              <c:numFmt formatCode="0.0%" sourceLinked="0"/>
              <c:spPr>
                <a:solidFill>
                  <a:srgbClr val="FFFF00"/>
                </a:solid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4433777713993804"/>
                      <c:h val="0.12018612594857991"/>
                    </c:manualLayout>
                  </c15:layout>
                </c:ext>
                <c:ext xmlns:c16="http://schemas.microsoft.com/office/drawing/2014/chart" uri="{C3380CC4-5D6E-409C-BE32-E72D297353CC}">
                  <c16:uniqueId val="{00000001-3414-4396-BBC3-E3282BDF6E97}"/>
                </c:ext>
              </c:extLst>
            </c:dLbl>
            <c:dLbl>
              <c:idx val="2"/>
              <c:layout>
                <c:manualLayout>
                  <c:x val="6.9943061574860741E-3"/>
                  <c:y val="2.1856846473029001E-2"/>
                </c:manualLayout>
              </c:layout>
              <c:numFmt formatCode="0.0%" sourceLinked="0"/>
              <c:spPr>
                <a:solidFill>
                  <a:srgbClr val="FFFF00"/>
                </a:solid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6818350709564098"/>
                      <c:h val="0.14385329817349826"/>
                    </c:manualLayout>
                  </c15:layout>
                </c:ext>
                <c:ext xmlns:c16="http://schemas.microsoft.com/office/drawing/2014/chart" uri="{C3380CC4-5D6E-409C-BE32-E72D297353CC}">
                  <c16:uniqueId val="{00000005-3414-4396-BBC3-E3282BDF6E97}"/>
                </c:ext>
              </c:extLst>
            </c:dLbl>
            <c:dLbl>
              <c:idx val="3"/>
              <c:layout>
                <c:manualLayout>
                  <c:x val="-0.110038034926061"/>
                  <c:y val="2.314814814814809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3414-4396-BBC3-E3282BDF6E97}"/>
                </c:ext>
              </c:extLst>
            </c:dLbl>
            <c:dLbl>
              <c:idx val="4"/>
              <c:layout>
                <c:manualLayout>
                  <c:x val="-0.231782243780427"/>
                  <c:y val="2.314814814814809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3414-4396-BBC3-E3282BDF6E97}"/>
                </c:ext>
              </c:extLst>
            </c:dLbl>
            <c:dLbl>
              <c:idx val="5"/>
              <c:layout>
                <c:manualLayout>
                  <c:x val="-0.15452149585361799"/>
                  <c:y val="-3.703703703703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3414-4396-BBC3-E3282BDF6E97}"/>
                </c:ext>
              </c:extLst>
            </c:dLbl>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'Question 7'!$A$3:$A$9</c:f>
              <c:strCache>
                <c:ptCount val="7"/>
                <c:pt idx="0">
                  <c:v>Talent/Employees</c:v>
                </c:pt>
                <c:pt idx="1">
                  <c:v>Clients/customers</c:v>
                </c:pt>
                <c:pt idx="2">
                  <c:v>Space</c:v>
                </c:pt>
                <c:pt idx="3">
                  <c:v>Finance</c:v>
                </c:pt>
                <c:pt idx="4">
                  <c:v>Expertise</c:v>
                </c:pt>
                <c:pt idx="5">
                  <c:v>Equipment</c:v>
                </c:pt>
                <c:pt idx="6">
                  <c:v>Other (please specify)</c:v>
                </c:pt>
              </c:strCache>
            </c:strRef>
          </c:cat>
          <c:val>
            <c:numRef>
              <c:f>'Question 7'!$B$3:$B$9</c:f>
              <c:numCache>
                <c:formatCode>General</c:formatCode>
                <c:ptCount val="7"/>
                <c:pt idx="0">
                  <c:v>48</c:v>
                </c:pt>
                <c:pt idx="1">
                  <c:v>35</c:v>
                </c:pt>
                <c:pt idx="2">
                  <c:v>9</c:v>
                </c:pt>
                <c:pt idx="3">
                  <c:v>5</c:v>
                </c:pt>
                <c:pt idx="4">
                  <c:v>2</c:v>
                </c:pt>
                <c:pt idx="5">
                  <c:v>1</c:v>
                </c:pt>
                <c:pt idx="6">
                  <c:v>12</c:v>
                </c:pt>
              </c:numCache>
            </c:numRef>
          </c:val>
          <c:extLst>
            <c:ext xmlns:c16="http://schemas.microsoft.com/office/drawing/2014/chart" uri="{C3380CC4-5D6E-409C-BE32-E72D297353CC}">
              <c16:uniqueId val="{0000000E-3414-4396-BBC3-E3282BDF6E97}"/>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b="1"/>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927448699594373"/>
          <c:y val="9.6658505308744702E-2"/>
          <c:w val="0.58902678358387017"/>
          <c:h val="0.81719330666581702"/>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E9E-405E-9744-9C5C303996D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E9E-405E-9744-9C5C303996D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E9E-405E-9744-9C5C303996D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E9E-405E-9744-9C5C303996D5}"/>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E9E-405E-9744-9C5C303996D5}"/>
              </c:ext>
            </c:extLst>
          </c:dPt>
          <c:dLbls>
            <c:dLbl>
              <c:idx val="0"/>
              <c:numFmt formatCode="0.0%" sourceLinked="0"/>
              <c:spPr>
                <a:solidFill>
                  <a:srgbClr val="FFFF00"/>
                </a:solid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E9E-405E-9744-9C5C303996D5}"/>
                </c:ext>
              </c:extLst>
            </c:dLbl>
            <c:dLbl>
              <c:idx val="1"/>
              <c:dLblPos val="outEnd"/>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E9E-405E-9744-9C5C303996D5}"/>
                </c:ext>
              </c:extLst>
            </c:dLbl>
            <c:dLbl>
              <c:idx val="2"/>
              <c:layout>
                <c:manualLayout>
                  <c:x val="-7.1969696969696989E-2"/>
                  <c:y val="5.2551586416532212E-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E9E-405E-9744-9C5C303996D5}"/>
                </c:ext>
              </c:extLst>
            </c:dLbl>
            <c:dLbl>
              <c:idx val="3"/>
              <c:layout>
                <c:manualLayout>
                  <c:x val="2.8409090909090908E-2"/>
                  <c:y val="-3.4158531170745896E-2"/>
                </c:manualLayout>
              </c:layout>
              <c:tx>
                <c:rich>
                  <a:bodyPr/>
                  <a:lstStyle/>
                  <a:p>
                    <a:r>
                      <a:rPr lang="en-US" sz="1050" dirty="0"/>
                      <a:t>Access to inputs, </a:t>
                    </a:r>
                    <a:fld id="{881ADD21-C090-448C-9546-386407E5F03A}" type="VALUE">
                      <a:rPr lang="en-US" sz="1050" smtClean="0"/>
                      <a:pPr/>
                      <a:t>[VALUE]</a:t>
                    </a:fld>
                    <a:endParaRPr lang="en-US" sz="1050" dirty="0"/>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BE9E-405E-9744-9C5C303996D5}"/>
                </c:ext>
              </c:extLst>
            </c:dLbl>
            <c:dLbl>
              <c:idx val="4"/>
              <c:layout>
                <c:manualLayout>
                  <c:x val="0.2014316392269149"/>
                  <c:y val="-2.364821388743946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E9E-405E-9744-9C5C303996D5}"/>
                </c:ext>
              </c:extLst>
            </c:dLbl>
            <c:numFmt formatCode="0.0%" sourceLinked="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'[1]Question 3'!$A$2:$A$6</c:f>
              <c:strCache>
                <c:ptCount val="5"/>
                <c:pt idx="0">
                  <c:v>Owner/founder lives here</c:v>
                </c:pt>
                <c:pt idx="1">
                  <c:v>Access to market (Marin/North Bay)</c:v>
                </c:pt>
                <c:pt idx="2">
                  <c:v>Strategic reasons including cost</c:v>
                </c:pt>
                <c:pt idx="3">
                  <c:v>Access to inputs</c:v>
                </c:pt>
                <c:pt idx="4">
                  <c:v>Access to talent</c:v>
                </c:pt>
              </c:strCache>
            </c:strRef>
          </c:cat>
          <c:val>
            <c:numRef>
              <c:f>'[1]Question 3'!$C$2:$C$6</c:f>
              <c:numCache>
                <c:formatCode>General</c:formatCode>
                <c:ptCount val="5"/>
                <c:pt idx="0">
                  <c:v>0.6339285714285714</c:v>
                </c:pt>
                <c:pt idx="1">
                  <c:v>0.2857142857142857</c:v>
                </c:pt>
                <c:pt idx="2">
                  <c:v>4.4642857142857144E-2</c:v>
                </c:pt>
                <c:pt idx="3">
                  <c:v>1.7857142857142856E-2</c:v>
                </c:pt>
                <c:pt idx="4">
                  <c:v>1.7857142857142856E-2</c:v>
                </c:pt>
              </c:numCache>
            </c:numRef>
          </c:val>
          <c:extLst>
            <c:ext xmlns:c16="http://schemas.microsoft.com/office/drawing/2014/chart" uri="{C3380CC4-5D6E-409C-BE32-E72D297353CC}">
              <c16:uniqueId val="{0000000A-BE9E-405E-9744-9C5C303996D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4D271D-CD75-0E4B-8657-E393E883EDB6}"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C357A81-F5F6-1647-A609-BA3D2A55C7D9}">
      <dgm:prSet phldrT="[Text]"/>
      <dgm:spPr>
        <a:xfrm>
          <a:off x="756516" y="803332"/>
          <a:ext cx="994921" cy="397968"/>
        </a:xfrm>
        <a:noFill/>
        <a:ln>
          <a:noFill/>
        </a:ln>
        <a:effectLst/>
      </dgm:spPr>
      <dgm:t>
        <a:bodyPr/>
        <a:lstStyle/>
        <a:p>
          <a:pPr algn="ctr">
            <a:lnSpc>
              <a:spcPct val="100000"/>
            </a:lnSpc>
            <a:buNone/>
            <a:defRPr cap="all"/>
          </a:pPr>
          <a:r>
            <a:rPr lang="en-US" b="0" cap="all">
              <a:solidFill>
                <a:sysClr val="windowText" lastClr="000000">
                  <a:hueOff val="0"/>
                  <a:satOff val="0"/>
                  <a:lumOff val="0"/>
                  <a:alphaOff val="0"/>
                </a:sysClr>
              </a:solidFill>
              <a:latin typeface="Gill Sans MT"/>
              <a:ea typeface="+mn-ea"/>
              <a:cs typeface="+mn-cs"/>
            </a:rPr>
            <a:t>Workforce</a:t>
          </a:r>
        </a:p>
      </dgm:t>
    </dgm:pt>
    <dgm:pt modelId="{D863C8FE-BA26-E740-8CB4-804FD02CF774}" type="parTrans" cxnId="{A37F353A-0E29-5B46-A66D-B166B6830F7D}">
      <dgm:prSet/>
      <dgm:spPr/>
      <dgm:t>
        <a:bodyPr/>
        <a:lstStyle/>
        <a:p>
          <a:pPr algn="l"/>
          <a:endParaRPr lang="en-US" sz="2400" b="0"/>
        </a:p>
      </dgm:t>
    </dgm:pt>
    <dgm:pt modelId="{FFD8ACD1-5A27-D644-860B-7AAD4B8D3D61}" type="sibTrans" cxnId="{A37F353A-0E29-5B46-A66D-B166B6830F7D}">
      <dgm:prSet/>
      <dgm:spPr/>
      <dgm:t>
        <a:bodyPr/>
        <a:lstStyle/>
        <a:p>
          <a:pPr algn="l"/>
          <a:endParaRPr lang="en-US" b="0"/>
        </a:p>
      </dgm:t>
    </dgm:pt>
    <dgm:pt modelId="{1B51CCFD-7D62-F249-9502-2834F11475F6}">
      <dgm:prSet phldrT="[Text]"/>
      <dgm:spPr>
        <a:xfrm>
          <a:off x="1925549" y="798193"/>
          <a:ext cx="1387836" cy="404821"/>
        </a:xfrm>
        <a:noFill/>
        <a:ln>
          <a:noFill/>
        </a:ln>
        <a:effectLst/>
      </dgm:spPr>
      <dgm:t>
        <a:bodyPr/>
        <a:lstStyle/>
        <a:p>
          <a:pPr algn="l">
            <a:lnSpc>
              <a:spcPct val="100000"/>
            </a:lnSpc>
            <a:buNone/>
            <a:defRPr cap="all"/>
          </a:pPr>
          <a:r>
            <a:rPr lang="en-US" b="0" cap="all">
              <a:solidFill>
                <a:sysClr val="windowText" lastClr="000000">
                  <a:hueOff val="0"/>
                  <a:satOff val="0"/>
                  <a:lumOff val="0"/>
                  <a:alphaOff val="0"/>
                </a:sysClr>
              </a:solidFill>
              <a:latin typeface="Gill Sans MT"/>
              <a:ea typeface="+mn-ea"/>
              <a:cs typeface="+mn-cs"/>
            </a:rPr>
            <a:t>Transportation/</a:t>
          </a:r>
        </a:p>
        <a:p>
          <a:pPr algn="ctr">
            <a:lnSpc>
              <a:spcPct val="100000"/>
            </a:lnSpc>
            <a:buNone/>
            <a:defRPr cap="all"/>
          </a:pPr>
          <a:r>
            <a:rPr lang="en-US" b="0" cap="all">
              <a:solidFill>
                <a:sysClr val="windowText" lastClr="000000">
                  <a:hueOff val="0"/>
                  <a:satOff val="0"/>
                  <a:lumOff val="0"/>
                  <a:alphaOff val="0"/>
                </a:sysClr>
              </a:solidFill>
              <a:latin typeface="Gill Sans MT"/>
              <a:ea typeface="+mn-ea"/>
              <a:cs typeface="+mn-cs"/>
            </a:rPr>
            <a:t>Mobility</a:t>
          </a:r>
        </a:p>
      </dgm:t>
    </dgm:pt>
    <dgm:pt modelId="{1958D06B-EDBB-1344-A09B-07C538611270}" type="parTrans" cxnId="{BFDD382E-61BF-3744-9A11-024088B6915D}">
      <dgm:prSet/>
      <dgm:spPr/>
      <dgm:t>
        <a:bodyPr/>
        <a:lstStyle/>
        <a:p>
          <a:pPr algn="l"/>
          <a:endParaRPr lang="en-US" sz="2400" b="0"/>
        </a:p>
      </dgm:t>
    </dgm:pt>
    <dgm:pt modelId="{2F094291-9CA7-8B42-AF73-D0ECFB3D07D8}" type="sibTrans" cxnId="{BFDD382E-61BF-3744-9A11-024088B6915D}">
      <dgm:prSet/>
      <dgm:spPr/>
      <dgm:t>
        <a:bodyPr/>
        <a:lstStyle/>
        <a:p>
          <a:pPr algn="l"/>
          <a:endParaRPr lang="en-US" b="0"/>
        </a:p>
      </dgm:t>
    </dgm:pt>
    <dgm:pt modelId="{1B457540-55B0-A94A-BDA7-CCD7EBEE4376}">
      <dgm:prSet phldrT="[Text]"/>
      <dgm:spPr>
        <a:xfrm>
          <a:off x="3487497" y="782794"/>
          <a:ext cx="1082365" cy="425352"/>
        </a:xfrm>
        <a:noFill/>
        <a:ln>
          <a:noFill/>
        </a:ln>
        <a:effectLst/>
      </dgm:spPr>
      <dgm:t>
        <a:bodyPr/>
        <a:lstStyle/>
        <a:p>
          <a:pPr algn="ctr">
            <a:lnSpc>
              <a:spcPct val="100000"/>
            </a:lnSpc>
            <a:buNone/>
            <a:defRPr cap="all"/>
          </a:pPr>
          <a:r>
            <a:rPr lang="en-US" b="0" cap="all">
              <a:solidFill>
                <a:sysClr val="windowText" lastClr="000000">
                  <a:hueOff val="0"/>
                  <a:satOff val="0"/>
                  <a:lumOff val="0"/>
                  <a:alphaOff val="0"/>
                </a:sysClr>
              </a:solidFill>
              <a:latin typeface="Gill Sans MT"/>
              <a:ea typeface="+mn-ea"/>
              <a:cs typeface="+mn-cs"/>
            </a:rPr>
            <a:t>Regulatory Environment</a:t>
          </a:r>
        </a:p>
      </dgm:t>
    </dgm:pt>
    <dgm:pt modelId="{EC0E0D0E-D0A7-6347-A304-62EA4092FFFA}" type="parTrans" cxnId="{3B05E74A-BFCC-3940-94B3-83BDB836C0C4}">
      <dgm:prSet/>
      <dgm:spPr/>
      <dgm:t>
        <a:bodyPr/>
        <a:lstStyle/>
        <a:p>
          <a:pPr algn="l"/>
          <a:endParaRPr lang="en-US" sz="2400" b="0"/>
        </a:p>
      </dgm:t>
    </dgm:pt>
    <dgm:pt modelId="{7497243B-1C20-2940-81C8-7F1752A0A0F8}" type="sibTrans" cxnId="{3B05E74A-BFCC-3940-94B3-83BDB836C0C4}">
      <dgm:prSet/>
      <dgm:spPr/>
      <dgm:t>
        <a:bodyPr/>
        <a:lstStyle/>
        <a:p>
          <a:pPr algn="l"/>
          <a:endParaRPr lang="en-US" b="0"/>
        </a:p>
      </dgm:t>
    </dgm:pt>
    <dgm:pt modelId="{C8411602-EA6B-3B42-B6D3-18354017D8BE}">
      <dgm:prSet/>
      <dgm:spPr>
        <a:xfrm>
          <a:off x="1299928" y="2237149"/>
          <a:ext cx="1557490" cy="429300"/>
        </a:xfrm>
        <a:noFill/>
        <a:ln>
          <a:noFill/>
        </a:ln>
        <a:effectLst/>
      </dgm:spPr>
      <dgm:t>
        <a:bodyPr/>
        <a:lstStyle/>
        <a:p>
          <a:pPr algn="ctr">
            <a:lnSpc>
              <a:spcPct val="100000"/>
            </a:lnSpc>
            <a:buNone/>
            <a:defRPr cap="all"/>
          </a:pPr>
          <a:r>
            <a:rPr lang="en-US" b="0" cap="all">
              <a:solidFill>
                <a:sysClr val="windowText" lastClr="000000">
                  <a:hueOff val="0"/>
                  <a:satOff val="0"/>
                  <a:lumOff val="0"/>
                  <a:alphaOff val="0"/>
                </a:sysClr>
              </a:solidFill>
              <a:latin typeface="Gill Sans MT"/>
              <a:ea typeface="+mn-ea"/>
              <a:cs typeface="+mn-cs"/>
            </a:rPr>
            <a:t>Built</a:t>
          </a:r>
          <a:r>
            <a:rPr lang="en-US" b="0" cap="all" baseline="0">
              <a:solidFill>
                <a:sysClr val="windowText" lastClr="000000">
                  <a:hueOff val="0"/>
                  <a:satOff val="0"/>
                  <a:lumOff val="0"/>
                  <a:alphaOff val="0"/>
                </a:sysClr>
              </a:solidFill>
              <a:latin typeface="Gill Sans MT"/>
              <a:ea typeface="+mn-ea"/>
              <a:cs typeface="+mn-cs"/>
            </a:rPr>
            <a:t> Environment/</a:t>
          </a:r>
        </a:p>
        <a:p>
          <a:pPr algn="ctr">
            <a:lnSpc>
              <a:spcPct val="100000"/>
            </a:lnSpc>
            <a:buNone/>
            <a:defRPr cap="all"/>
          </a:pPr>
          <a:r>
            <a:rPr lang="en-US" b="0" cap="all" baseline="0">
              <a:solidFill>
                <a:sysClr val="windowText" lastClr="000000">
                  <a:hueOff val="0"/>
                  <a:satOff val="0"/>
                  <a:lumOff val="0"/>
                  <a:alphaOff val="0"/>
                </a:sysClr>
              </a:solidFill>
              <a:latin typeface="Gill Sans MT"/>
              <a:ea typeface="+mn-ea"/>
              <a:cs typeface="+mn-cs"/>
            </a:rPr>
            <a:t>Infrastructure</a:t>
          </a:r>
          <a:endParaRPr lang="en-US" b="0" cap="all">
            <a:solidFill>
              <a:sysClr val="windowText" lastClr="000000">
                <a:hueOff val="0"/>
                <a:satOff val="0"/>
                <a:lumOff val="0"/>
                <a:alphaOff val="0"/>
              </a:sysClr>
            </a:solidFill>
            <a:latin typeface="Gill Sans MT"/>
            <a:ea typeface="+mn-ea"/>
            <a:cs typeface="+mn-cs"/>
          </a:endParaRPr>
        </a:p>
      </dgm:t>
    </dgm:pt>
    <dgm:pt modelId="{546347B5-7DC4-1A41-A53B-CA1C036EAB56}" type="parTrans" cxnId="{399F27B6-460C-4441-A989-2228499773B8}">
      <dgm:prSet/>
      <dgm:spPr/>
      <dgm:t>
        <a:bodyPr/>
        <a:lstStyle/>
        <a:p>
          <a:pPr algn="l"/>
          <a:endParaRPr lang="en-US" sz="2400" b="0"/>
        </a:p>
      </dgm:t>
    </dgm:pt>
    <dgm:pt modelId="{B84DAE8A-AB1B-9D48-97C3-1A09CFBB8D05}" type="sibTrans" cxnId="{399F27B6-460C-4441-A989-2228499773B8}">
      <dgm:prSet/>
      <dgm:spPr/>
      <dgm:t>
        <a:bodyPr/>
        <a:lstStyle/>
        <a:p>
          <a:pPr algn="l"/>
          <a:endParaRPr lang="en-US" b="0"/>
        </a:p>
      </dgm:t>
    </dgm:pt>
    <dgm:pt modelId="{4F80A6F2-E26E-5343-B755-18C2BA664BC9}">
      <dgm:prSet/>
      <dgm:spPr>
        <a:xfrm>
          <a:off x="3031529" y="2260648"/>
          <a:ext cx="994921" cy="397968"/>
        </a:xfrm>
        <a:noFill/>
        <a:ln>
          <a:noFill/>
        </a:ln>
        <a:effectLst/>
      </dgm:spPr>
      <dgm:t>
        <a:bodyPr/>
        <a:lstStyle/>
        <a:p>
          <a:pPr algn="ctr">
            <a:lnSpc>
              <a:spcPct val="100000"/>
            </a:lnSpc>
            <a:buNone/>
            <a:defRPr cap="all"/>
          </a:pPr>
          <a:r>
            <a:rPr lang="en-US" b="0" cap="all">
              <a:solidFill>
                <a:sysClr val="windowText" lastClr="000000">
                  <a:hueOff val="0"/>
                  <a:satOff val="0"/>
                  <a:lumOff val="0"/>
                  <a:alphaOff val="0"/>
                </a:sysClr>
              </a:solidFill>
              <a:latin typeface="Gill Sans MT"/>
              <a:ea typeface="+mn-ea"/>
              <a:cs typeface="+mn-cs"/>
            </a:rPr>
            <a:t>Business Ecosystem</a:t>
          </a:r>
        </a:p>
      </dgm:t>
    </dgm:pt>
    <dgm:pt modelId="{F7C4BE68-0EB2-F949-8F73-B555449CE304}" type="parTrans" cxnId="{71854789-36B4-FA4C-B778-7214693AE04C}">
      <dgm:prSet/>
      <dgm:spPr/>
      <dgm:t>
        <a:bodyPr/>
        <a:lstStyle/>
        <a:p>
          <a:pPr algn="l"/>
          <a:endParaRPr lang="en-US" sz="2400" b="0"/>
        </a:p>
      </dgm:t>
    </dgm:pt>
    <dgm:pt modelId="{BEC7CF08-839B-384F-9891-1397AACD0C9C}" type="sibTrans" cxnId="{71854789-36B4-FA4C-B778-7214693AE04C}">
      <dgm:prSet/>
      <dgm:spPr/>
      <dgm:t>
        <a:bodyPr/>
        <a:lstStyle/>
        <a:p>
          <a:pPr algn="l"/>
          <a:endParaRPr lang="en-US" b="0"/>
        </a:p>
      </dgm:t>
    </dgm:pt>
    <dgm:pt modelId="{C35A69D6-FCA9-463C-8852-382D7691CF10}" type="pres">
      <dgm:prSet presAssocID="{944D271D-CD75-0E4B-8657-E393E883EDB6}" presName="root" presStyleCnt="0">
        <dgm:presLayoutVars>
          <dgm:dir/>
          <dgm:resizeHandles val="exact"/>
        </dgm:presLayoutVars>
      </dgm:prSet>
      <dgm:spPr/>
    </dgm:pt>
    <dgm:pt modelId="{8BF67835-2801-49BB-9096-E703010C116E}" type="pres">
      <dgm:prSet presAssocID="{7C357A81-F5F6-1647-A609-BA3D2A55C7D9}" presName="compNode" presStyleCnt="0"/>
      <dgm:spPr/>
    </dgm:pt>
    <dgm:pt modelId="{1E73E76D-E31F-4A9C-9416-D1134422EB4F}" type="pres">
      <dgm:prSet presAssocID="{7C357A81-F5F6-1647-A609-BA3D2A55C7D9}" presName="iconBgRect" presStyleLbl="bgShp" presStyleIdx="0" presStyleCnt="5"/>
      <dgm:spPr>
        <a:xfrm>
          <a:off x="950526" y="7395"/>
          <a:ext cx="606902" cy="606902"/>
        </a:xfrm>
        <a:prstGeom prst="ellipse">
          <a:avLst/>
        </a:prstGeom>
        <a:solidFill>
          <a:srgbClr val="8CB64A">
            <a:hueOff val="0"/>
            <a:satOff val="0"/>
            <a:lumOff val="0"/>
            <a:alphaOff val="0"/>
          </a:srgbClr>
        </a:solidFill>
        <a:ln>
          <a:noFill/>
        </a:ln>
        <a:effectLst/>
      </dgm:spPr>
    </dgm:pt>
    <dgm:pt modelId="{DA2EAB78-4C3D-4E94-A28D-1469F929E322}" type="pres">
      <dgm:prSet presAssocID="{7C357A81-F5F6-1647-A609-BA3D2A55C7D9}" presName="iconRect" presStyleLbl="node1" presStyleIdx="0" presStyleCnt="5"/>
      <dgm:spPr>
        <a:xfrm>
          <a:off x="1079866" y="136735"/>
          <a:ext cx="348222" cy="34822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gm:spPr>
      <dgm:extLst>
        <a:ext uri="{E40237B7-FDA0-4F09-8148-C483321AD2D9}">
          <dgm14:cNvPr xmlns:dgm14="http://schemas.microsoft.com/office/drawing/2010/diagram" id="0" name="" descr="Group"/>
        </a:ext>
      </dgm:extLst>
    </dgm:pt>
    <dgm:pt modelId="{B55DAD8B-0863-4455-A270-E6A970F922AA}" type="pres">
      <dgm:prSet presAssocID="{7C357A81-F5F6-1647-A609-BA3D2A55C7D9}" presName="spaceRect" presStyleCnt="0"/>
      <dgm:spPr/>
    </dgm:pt>
    <dgm:pt modelId="{BD5F40E6-1033-4BA3-BE6F-647A02C76ED5}" type="pres">
      <dgm:prSet presAssocID="{7C357A81-F5F6-1647-A609-BA3D2A55C7D9}" presName="textRect" presStyleLbl="revTx" presStyleIdx="0" presStyleCnt="5">
        <dgm:presLayoutVars>
          <dgm:chMax val="1"/>
          <dgm:chPref val="1"/>
        </dgm:presLayoutVars>
      </dgm:prSet>
      <dgm:spPr>
        <a:prstGeom prst="rect">
          <a:avLst/>
        </a:prstGeom>
      </dgm:spPr>
    </dgm:pt>
    <dgm:pt modelId="{E486CA01-9D06-4700-9AF3-0EFD994FB300}" type="pres">
      <dgm:prSet presAssocID="{FFD8ACD1-5A27-D644-860B-7AAD4B8D3D61}" presName="sibTrans" presStyleCnt="0"/>
      <dgm:spPr/>
    </dgm:pt>
    <dgm:pt modelId="{2C6CEB1D-4E78-4086-B17F-33CF8BB60EFE}" type="pres">
      <dgm:prSet presAssocID="{1B51CCFD-7D62-F249-9502-2834F11475F6}" presName="compNode" presStyleCnt="0"/>
      <dgm:spPr/>
    </dgm:pt>
    <dgm:pt modelId="{8DFFD481-DA24-4B91-B84E-4ACDC4BCF12D}" type="pres">
      <dgm:prSet presAssocID="{1B51CCFD-7D62-F249-9502-2834F11475F6}" presName="iconBgRect" presStyleLbl="bgShp" presStyleIdx="1" presStyleCnt="5"/>
      <dgm:spPr>
        <a:xfrm>
          <a:off x="2316016" y="5682"/>
          <a:ext cx="606902" cy="606902"/>
        </a:xfrm>
        <a:prstGeom prst="ellipse">
          <a:avLst/>
        </a:prstGeom>
        <a:solidFill>
          <a:srgbClr val="88D5A9">
            <a:hueOff val="0"/>
            <a:satOff val="0"/>
            <a:lumOff val="0"/>
            <a:alphaOff val="0"/>
          </a:srgbClr>
        </a:solidFill>
        <a:ln>
          <a:noFill/>
        </a:ln>
        <a:effectLst/>
      </dgm:spPr>
    </dgm:pt>
    <dgm:pt modelId="{91A836F1-7AE5-495C-8CCF-4DDEBD022F0D}" type="pres">
      <dgm:prSet presAssocID="{1B51CCFD-7D62-F249-9502-2834F11475F6}" presName="iconRect" presStyleLbl="node1" presStyleIdx="1" presStyleCnt="5"/>
      <dgm:spPr>
        <a:xfrm>
          <a:off x="2445356" y="135022"/>
          <a:ext cx="348222" cy="34822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22225" cap="rnd" cmpd="sng" algn="ctr">
          <a:noFill/>
          <a:prstDash val="solid"/>
        </a:ln>
        <a:effectLst/>
      </dgm:spPr>
      <dgm:extLst>
        <a:ext uri="{E40237B7-FDA0-4F09-8148-C483321AD2D9}">
          <dgm14:cNvPr xmlns:dgm14="http://schemas.microsoft.com/office/drawing/2010/diagram" id="0" name="" descr="Bus"/>
        </a:ext>
      </dgm:extLst>
    </dgm:pt>
    <dgm:pt modelId="{A0DA1EF7-8726-40B3-AEAB-688D33874744}" type="pres">
      <dgm:prSet presAssocID="{1B51CCFD-7D62-F249-9502-2834F11475F6}" presName="spaceRect" presStyleCnt="0"/>
      <dgm:spPr/>
    </dgm:pt>
    <dgm:pt modelId="{BA89782F-17B8-4C42-A86D-ECA54B143D77}" type="pres">
      <dgm:prSet presAssocID="{1B51CCFD-7D62-F249-9502-2834F11475F6}" presName="textRect" presStyleLbl="revTx" presStyleIdx="1" presStyleCnt="5" custScaleX="139492" custScaleY="101722">
        <dgm:presLayoutVars>
          <dgm:chMax val="1"/>
          <dgm:chPref val="1"/>
        </dgm:presLayoutVars>
      </dgm:prSet>
      <dgm:spPr>
        <a:prstGeom prst="rect">
          <a:avLst/>
        </a:prstGeom>
      </dgm:spPr>
    </dgm:pt>
    <dgm:pt modelId="{1E202D1E-32E9-4DA3-9361-7C0048DD358A}" type="pres">
      <dgm:prSet presAssocID="{2F094291-9CA7-8B42-AF73-D0ECFB3D07D8}" presName="sibTrans" presStyleCnt="0"/>
      <dgm:spPr/>
    </dgm:pt>
    <dgm:pt modelId="{4BF2E735-F96B-4878-927F-D2C9F5BF4EC6}" type="pres">
      <dgm:prSet presAssocID="{1B457540-55B0-A94A-BDA7-CCD7EBEE4376}" presName="compNode" presStyleCnt="0"/>
      <dgm:spPr/>
    </dgm:pt>
    <dgm:pt modelId="{53CE7B60-E0CE-40E5-9C86-C6CA855ACD05}" type="pres">
      <dgm:prSet presAssocID="{1B457540-55B0-A94A-BDA7-CCD7EBEE4376}" presName="iconBgRect" presStyleLbl="bgShp" presStyleIdx="2" presStyleCnt="5"/>
      <dgm:spPr>
        <a:xfrm>
          <a:off x="3725229" y="549"/>
          <a:ext cx="606902" cy="606902"/>
        </a:xfrm>
        <a:prstGeom prst="ellipse">
          <a:avLst/>
        </a:prstGeom>
        <a:solidFill>
          <a:srgbClr val="969FA7">
            <a:hueOff val="0"/>
            <a:satOff val="0"/>
            <a:lumOff val="0"/>
            <a:alphaOff val="0"/>
          </a:srgbClr>
        </a:solidFill>
        <a:ln>
          <a:noFill/>
        </a:ln>
        <a:effectLst/>
      </dgm:spPr>
    </dgm:pt>
    <dgm:pt modelId="{5522F2A5-622F-4080-8E9C-86A5305FB4D5}" type="pres">
      <dgm:prSet presAssocID="{1B457540-55B0-A94A-BDA7-CCD7EBEE4376}" presName="iconRect" presStyleLbl="node1" presStyleIdx="2" presStyleCnt="5"/>
      <dgm:spPr>
        <a:xfrm>
          <a:off x="3854569" y="129889"/>
          <a:ext cx="348222" cy="34822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2225" cap="rnd" cmpd="sng" algn="ctr">
          <a:noFill/>
          <a:prstDash val="solid"/>
        </a:ln>
        <a:effectLst/>
      </dgm:spPr>
      <dgm:extLst>
        <a:ext uri="{E40237B7-FDA0-4F09-8148-C483321AD2D9}">
          <dgm14:cNvPr xmlns:dgm14="http://schemas.microsoft.com/office/drawing/2010/diagram" id="0" name="" descr="Document"/>
        </a:ext>
      </dgm:extLst>
    </dgm:pt>
    <dgm:pt modelId="{7371CEB4-1ABA-4331-888F-F1C49256C762}" type="pres">
      <dgm:prSet presAssocID="{1B457540-55B0-A94A-BDA7-CCD7EBEE4376}" presName="spaceRect" presStyleCnt="0"/>
      <dgm:spPr/>
    </dgm:pt>
    <dgm:pt modelId="{28F45800-C3A6-4BFA-A9F2-DFB64567D14D}" type="pres">
      <dgm:prSet presAssocID="{1B457540-55B0-A94A-BDA7-CCD7EBEE4376}" presName="textRect" presStyleLbl="revTx" presStyleIdx="2" presStyleCnt="5" custScaleX="108789" custScaleY="106881">
        <dgm:presLayoutVars>
          <dgm:chMax val="1"/>
          <dgm:chPref val="1"/>
        </dgm:presLayoutVars>
      </dgm:prSet>
      <dgm:spPr>
        <a:prstGeom prst="rect">
          <a:avLst/>
        </a:prstGeom>
      </dgm:spPr>
    </dgm:pt>
    <dgm:pt modelId="{10557743-1B42-46A4-8645-A5138D7F6BE4}" type="pres">
      <dgm:prSet presAssocID="{7497243B-1C20-2940-81C8-7F1752A0A0F8}" presName="sibTrans" presStyleCnt="0"/>
      <dgm:spPr/>
    </dgm:pt>
    <dgm:pt modelId="{4C0FCFB5-B39A-4F5B-A3B4-E4EB6BE4B2B5}" type="pres">
      <dgm:prSet presAssocID="{C8411602-EA6B-3B42-B6D3-18354017D8BE}" presName="compNode" presStyleCnt="0"/>
      <dgm:spPr/>
    </dgm:pt>
    <dgm:pt modelId="{F3B37071-91FE-43CE-B0AD-3AD5FA973B5A}" type="pres">
      <dgm:prSet presAssocID="{C8411602-EA6B-3B42-B6D3-18354017D8BE}" presName="iconBgRect" presStyleLbl="bgShp" presStyleIdx="3" presStyleCnt="5"/>
      <dgm:spPr>
        <a:xfrm>
          <a:off x="1775222" y="1456878"/>
          <a:ext cx="606902" cy="606902"/>
        </a:xfrm>
        <a:prstGeom prst="ellipse">
          <a:avLst/>
        </a:prstGeom>
        <a:solidFill>
          <a:srgbClr val="E8A844">
            <a:hueOff val="0"/>
            <a:satOff val="0"/>
            <a:lumOff val="0"/>
            <a:alphaOff val="0"/>
          </a:srgbClr>
        </a:solidFill>
        <a:ln>
          <a:noFill/>
        </a:ln>
        <a:effectLst/>
      </dgm:spPr>
    </dgm:pt>
    <dgm:pt modelId="{264A1F8F-98AD-4E6A-8B98-B54C34868689}" type="pres">
      <dgm:prSet presAssocID="{C8411602-EA6B-3B42-B6D3-18354017D8BE}" presName="iconRect" presStyleLbl="node1" presStyleIdx="3" presStyleCnt="5"/>
      <dgm:spPr>
        <a:xfrm>
          <a:off x="1904562" y="1586218"/>
          <a:ext cx="348222" cy="34822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2225" cap="rnd" cmpd="sng" algn="ctr">
          <a:noFill/>
          <a:prstDash val="solid"/>
        </a:ln>
        <a:effectLst/>
      </dgm:spPr>
      <dgm:extLst>
        <a:ext uri="{E40237B7-FDA0-4F09-8148-C483321AD2D9}">
          <dgm14:cNvPr xmlns:dgm14="http://schemas.microsoft.com/office/drawing/2010/diagram" id="0" name="" descr="City"/>
        </a:ext>
      </dgm:extLst>
    </dgm:pt>
    <dgm:pt modelId="{1535677E-F43A-4B33-9398-05A1870AE74F}" type="pres">
      <dgm:prSet presAssocID="{C8411602-EA6B-3B42-B6D3-18354017D8BE}" presName="spaceRect" presStyleCnt="0"/>
      <dgm:spPr/>
    </dgm:pt>
    <dgm:pt modelId="{4B22A549-A835-4CAB-937D-17A020BC2C38}" type="pres">
      <dgm:prSet presAssocID="{C8411602-EA6B-3B42-B6D3-18354017D8BE}" presName="textRect" presStyleLbl="revTx" presStyleIdx="3" presStyleCnt="5" custScaleX="156544" custScaleY="107873">
        <dgm:presLayoutVars>
          <dgm:chMax val="1"/>
          <dgm:chPref val="1"/>
        </dgm:presLayoutVars>
      </dgm:prSet>
      <dgm:spPr>
        <a:prstGeom prst="rect">
          <a:avLst/>
        </a:prstGeom>
      </dgm:spPr>
    </dgm:pt>
    <dgm:pt modelId="{947BEACD-403D-4D0C-A552-641D26110B39}" type="pres">
      <dgm:prSet presAssocID="{B84DAE8A-AB1B-9D48-97C3-1A09CFBB8D05}" presName="sibTrans" presStyleCnt="0"/>
      <dgm:spPr/>
    </dgm:pt>
    <dgm:pt modelId="{50AA2759-A7EC-4832-9778-4455F1679E2B}" type="pres">
      <dgm:prSet presAssocID="{4F80A6F2-E26E-5343-B755-18C2BA664BC9}" presName="compNode" presStyleCnt="0"/>
      <dgm:spPr/>
    </dgm:pt>
    <dgm:pt modelId="{EA08D22F-CEB5-486F-B48C-BE28F8B61695}" type="pres">
      <dgm:prSet presAssocID="{4F80A6F2-E26E-5343-B755-18C2BA664BC9}" presName="iconBgRect" presStyleLbl="bgShp" presStyleIdx="4" presStyleCnt="5"/>
      <dgm:spPr>
        <a:xfrm>
          <a:off x="3225539" y="1464711"/>
          <a:ext cx="606902" cy="606902"/>
        </a:xfrm>
        <a:prstGeom prst="ellipse">
          <a:avLst/>
        </a:prstGeom>
        <a:solidFill>
          <a:srgbClr val="A1561F">
            <a:hueOff val="0"/>
            <a:satOff val="0"/>
            <a:lumOff val="0"/>
            <a:alphaOff val="0"/>
          </a:srgbClr>
        </a:solidFill>
        <a:ln>
          <a:noFill/>
        </a:ln>
        <a:effectLst/>
      </dgm:spPr>
    </dgm:pt>
    <dgm:pt modelId="{774490D6-4BC5-4310-9992-B07071E1A5FE}" type="pres">
      <dgm:prSet presAssocID="{4F80A6F2-E26E-5343-B755-18C2BA664BC9}" presName="iconRect" presStyleLbl="node1" presStyleIdx="4" presStyleCnt="5"/>
      <dgm:spPr>
        <a:xfrm>
          <a:off x="3354879" y="1594051"/>
          <a:ext cx="348222" cy="34822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22225" cap="rnd" cmpd="sng" algn="ctr">
          <a:noFill/>
          <a:prstDash val="solid"/>
        </a:ln>
        <a:effectLst/>
      </dgm:spPr>
      <dgm:extLst>
        <a:ext uri="{E40237B7-FDA0-4F09-8148-C483321AD2D9}">
          <dgm14:cNvPr xmlns:dgm14="http://schemas.microsoft.com/office/drawing/2010/diagram" id="0" name="" descr="Connections"/>
        </a:ext>
      </dgm:extLst>
    </dgm:pt>
    <dgm:pt modelId="{0BD36308-8E86-4D14-A1B2-DB71F0452B75}" type="pres">
      <dgm:prSet presAssocID="{4F80A6F2-E26E-5343-B755-18C2BA664BC9}" presName="spaceRect" presStyleCnt="0"/>
      <dgm:spPr/>
    </dgm:pt>
    <dgm:pt modelId="{DF02EF21-13AF-434A-B79A-ED0789DD1DA2}" type="pres">
      <dgm:prSet presAssocID="{4F80A6F2-E26E-5343-B755-18C2BA664BC9}" presName="textRect" presStyleLbl="revTx" presStyleIdx="4" presStyleCnt="5">
        <dgm:presLayoutVars>
          <dgm:chMax val="1"/>
          <dgm:chPref val="1"/>
        </dgm:presLayoutVars>
      </dgm:prSet>
      <dgm:spPr>
        <a:prstGeom prst="rect">
          <a:avLst/>
        </a:prstGeom>
      </dgm:spPr>
    </dgm:pt>
  </dgm:ptLst>
  <dgm:cxnLst>
    <dgm:cxn modelId="{BFDD382E-61BF-3744-9A11-024088B6915D}" srcId="{944D271D-CD75-0E4B-8657-E393E883EDB6}" destId="{1B51CCFD-7D62-F249-9502-2834F11475F6}" srcOrd="1" destOrd="0" parTransId="{1958D06B-EDBB-1344-A09B-07C538611270}" sibTransId="{2F094291-9CA7-8B42-AF73-D0ECFB3D07D8}"/>
    <dgm:cxn modelId="{A37F353A-0E29-5B46-A66D-B166B6830F7D}" srcId="{944D271D-CD75-0E4B-8657-E393E883EDB6}" destId="{7C357A81-F5F6-1647-A609-BA3D2A55C7D9}" srcOrd="0" destOrd="0" parTransId="{D863C8FE-BA26-E740-8CB4-804FD02CF774}" sibTransId="{FFD8ACD1-5A27-D644-860B-7AAD4B8D3D61}"/>
    <dgm:cxn modelId="{6E612C5B-6467-DE4E-BE3D-2FDDED074533}" type="presOf" srcId="{C8411602-EA6B-3B42-B6D3-18354017D8BE}" destId="{4B22A549-A835-4CAB-937D-17A020BC2C38}" srcOrd="0" destOrd="0" presId="urn:microsoft.com/office/officeart/2018/5/layout/IconCircleLabelList"/>
    <dgm:cxn modelId="{A1FE3363-8AB6-B34A-B0A9-37EB8C2066C7}" type="presOf" srcId="{1B457540-55B0-A94A-BDA7-CCD7EBEE4376}" destId="{28F45800-C3A6-4BFA-A9F2-DFB64567D14D}" srcOrd="0" destOrd="0" presId="urn:microsoft.com/office/officeart/2018/5/layout/IconCircleLabelList"/>
    <dgm:cxn modelId="{3B05E74A-BFCC-3940-94B3-83BDB836C0C4}" srcId="{944D271D-CD75-0E4B-8657-E393E883EDB6}" destId="{1B457540-55B0-A94A-BDA7-CCD7EBEE4376}" srcOrd="2" destOrd="0" parTransId="{EC0E0D0E-D0A7-6347-A304-62EA4092FFFA}" sibTransId="{7497243B-1C20-2940-81C8-7F1752A0A0F8}"/>
    <dgm:cxn modelId="{99AA126F-2C13-DA48-A8D6-D40302F9C8B3}" type="presOf" srcId="{7C357A81-F5F6-1647-A609-BA3D2A55C7D9}" destId="{BD5F40E6-1033-4BA3-BE6F-647A02C76ED5}" srcOrd="0" destOrd="0" presId="urn:microsoft.com/office/officeart/2018/5/layout/IconCircleLabelList"/>
    <dgm:cxn modelId="{A7E01C50-0FCC-B343-9A39-9112CD99EE26}" type="presOf" srcId="{4F80A6F2-E26E-5343-B755-18C2BA664BC9}" destId="{DF02EF21-13AF-434A-B79A-ED0789DD1DA2}" srcOrd="0" destOrd="0" presId="urn:microsoft.com/office/officeart/2018/5/layout/IconCircleLabelList"/>
    <dgm:cxn modelId="{9A79D553-1C06-9841-9308-B0BA9E77ECC5}" type="presOf" srcId="{1B51CCFD-7D62-F249-9502-2834F11475F6}" destId="{BA89782F-17B8-4C42-A86D-ECA54B143D77}" srcOrd="0" destOrd="0" presId="urn:microsoft.com/office/officeart/2018/5/layout/IconCircleLabelList"/>
    <dgm:cxn modelId="{71854789-36B4-FA4C-B778-7214693AE04C}" srcId="{944D271D-CD75-0E4B-8657-E393E883EDB6}" destId="{4F80A6F2-E26E-5343-B755-18C2BA664BC9}" srcOrd="4" destOrd="0" parTransId="{F7C4BE68-0EB2-F949-8F73-B555449CE304}" sibTransId="{BEC7CF08-839B-384F-9891-1397AACD0C9C}"/>
    <dgm:cxn modelId="{399F27B6-460C-4441-A989-2228499773B8}" srcId="{944D271D-CD75-0E4B-8657-E393E883EDB6}" destId="{C8411602-EA6B-3B42-B6D3-18354017D8BE}" srcOrd="3" destOrd="0" parTransId="{546347B5-7DC4-1A41-A53B-CA1C036EAB56}" sibTransId="{B84DAE8A-AB1B-9D48-97C3-1A09CFBB8D05}"/>
    <dgm:cxn modelId="{D82922C8-ECA6-D541-B99C-EA0FB817A5AA}" type="presOf" srcId="{944D271D-CD75-0E4B-8657-E393E883EDB6}" destId="{C35A69D6-FCA9-463C-8852-382D7691CF10}" srcOrd="0" destOrd="0" presId="urn:microsoft.com/office/officeart/2018/5/layout/IconCircleLabelList"/>
    <dgm:cxn modelId="{E8E84CC6-EF26-164A-AA18-1454388CC4C8}" type="presParOf" srcId="{C35A69D6-FCA9-463C-8852-382D7691CF10}" destId="{8BF67835-2801-49BB-9096-E703010C116E}" srcOrd="0" destOrd="0" presId="urn:microsoft.com/office/officeart/2018/5/layout/IconCircleLabelList"/>
    <dgm:cxn modelId="{42ACCC48-157C-2442-B9F0-7A500E06FA73}" type="presParOf" srcId="{8BF67835-2801-49BB-9096-E703010C116E}" destId="{1E73E76D-E31F-4A9C-9416-D1134422EB4F}" srcOrd="0" destOrd="0" presId="urn:microsoft.com/office/officeart/2018/5/layout/IconCircleLabelList"/>
    <dgm:cxn modelId="{3542459C-F614-894B-A40F-112B8D3B5CE0}" type="presParOf" srcId="{8BF67835-2801-49BB-9096-E703010C116E}" destId="{DA2EAB78-4C3D-4E94-A28D-1469F929E322}" srcOrd="1" destOrd="0" presId="urn:microsoft.com/office/officeart/2018/5/layout/IconCircleLabelList"/>
    <dgm:cxn modelId="{14BB0D65-5777-5C44-8C61-AADB73659562}" type="presParOf" srcId="{8BF67835-2801-49BB-9096-E703010C116E}" destId="{B55DAD8B-0863-4455-A270-E6A970F922AA}" srcOrd="2" destOrd="0" presId="urn:microsoft.com/office/officeart/2018/5/layout/IconCircleLabelList"/>
    <dgm:cxn modelId="{B16FC398-4A97-9B4F-BD67-5C4ECE2D39DB}" type="presParOf" srcId="{8BF67835-2801-49BB-9096-E703010C116E}" destId="{BD5F40E6-1033-4BA3-BE6F-647A02C76ED5}" srcOrd="3" destOrd="0" presId="urn:microsoft.com/office/officeart/2018/5/layout/IconCircleLabelList"/>
    <dgm:cxn modelId="{63B876E6-A6AD-8C4D-8E62-20E6F16D93E0}" type="presParOf" srcId="{C35A69D6-FCA9-463C-8852-382D7691CF10}" destId="{E486CA01-9D06-4700-9AF3-0EFD994FB300}" srcOrd="1" destOrd="0" presId="urn:microsoft.com/office/officeart/2018/5/layout/IconCircleLabelList"/>
    <dgm:cxn modelId="{5AC906D2-DA4D-2849-A470-124F531F4D54}" type="presParOf" srcId="{C35A69D6-FCA9-463C-8852-382D7691CF10}" destId="{2C6CEB1D-4E78-4086-B17F-33CF8BB60EFE}" srcOrd="2" destOrd="0" presId="urn:microsoft.com/office/officeart/2018/5/layout/IconCircleLabelList"/>
    <dgm:cxn modelId="{C579F5C2-FED6-6649-98C7-A7F4BA235AFA}" type="presParOf" srcId="{2C6CEB1D-4E78-4086-B17F-33CF8BB60EFE}" destId="{8DFFD481-DA24-4B91-B84E-4ACDC4BCF12D}" srcOrd="0" destOrd="0" presId="urn:microsoft.com/office/officeart/2018/5/layout/IconCircleLabelList"/>
    <dgm:cxn modelId="{31E2B9CF-AE08-2041-8902-656B2275611C}" type="presParOf" srcId="{2C6CEB1D-4E78-4086-B17F-33CF8BB60EFE}" destId="{91A836F1-7AE5-495C-8CCF-4DDEBD022F0D}" srcOrd="1" destOrd="0" presId="urn:microsoft.com/office/officeart/2018/5/layout/IconCircleLabelList"/>
    <dgm:cxn modelId="{524DB7C2-98F7-2F47-9E51-44465C847C42}" type="presParOf" srcId="{2C6CEB1D-4E78-4086-B17F-33CF8BB60EFE}" destId="{A0DA1EF7-8726-40B3-AEAB-688D33874744}" srcOrd="2" destOrd="0" presId="urn:microsoft.com/office/officeart/2018/5/layout/IconCircleLabelList"/>
    <dgm:cxn modelId="{19E8E13C-5289-C34C-B606-5D8A852A2968}" type="presParOf" srcId="{2C6CEB1D-4E78-4086-B17F-33CF8BB60EFE}" destId="{BA89782F-17B8-4C42-A86D-ECA54B143D77}" srcOrd="3" destOrd="0" presId="urn:microsoft.com/office/officeart/2018/5/layout/IconCircleLabelList"/>
    <dgm:cxn modelId="{54A6D6C3-28DE-9B43-8891-E36DFF512F0B}" type="presParOf" srcId="{C35A69D6-FCA9-463C-8852-382D7691CF10}" destId="{1E202D1E-32E9-4DA3-9361-7C0048DD358A}" srcOrd="3" destOrd="0" presId="urn:microsoft.com/office/officeart/2018/5/layout/IconCircleLabelList"/>
    <dgm:cxn modelId="{54BD48BE-CE3D-4448-85FC-D9B8D0969C47}" type="presParOf" srcId="{C35A69D6-FCA9-463C-8852-382D7691CF10}" destId="{4BF2E735-F96B-4878-927F-D2C9F5BF4EC6}" srcOrd="4" destOrd="0" presId="urn:microsoft.com/office/officeart/2018/5/layout/IconCircleLabelList"/>
    <dgm:cxn modelId="{538F261B-A17E-B749-B6BC-9C238F6C818F}" type="presParOf" srcId="{4BF2E735-F96B-4878-927F-D2C9F5BF4EC6}" destId="{53CE7B60-E0CE-40E5-9C86-C6CA855ACD05}" srcOrd="0" destOrd="0" presId="urn:microsoft.com/office/officeart/2018/5/layout/IconCircleLabelList"/>
    <dgm:cxn modelId="{A5B7EE72-4F3D-854E-B6BD-888A4E4DF150}" type="presParOf" srcId="{4BF2E735-F96B-4878-927F-D2C9F5BF4EC6}" destId="{5522F2A5-622F-4080-8E9C-86A5305FB4D5}" srcOrd="1" destOrd="0" presId="urn:microsoft.com/office/officeart/2018/5/layout/IconCircleLabelList"/>
    <dgm:cxn modelId="{53BE201B-A69D-2B40-B8F0-9EFDF8785245}" type="presParOf" srcId="{4BF2E735-F96B-4878-927F-D2C9F5BF4EC6}" destId="{7371CEB4-1ABA-4331-888F-F1C49256C762}" srcOrd="2" destOrd="0" presId="urn:microsoft.com/office/officeart/2018/5/layout/IconCircleLabelList"/>
    <dgm:cxn modelId="{07A55037-425F-A64D-91D9-00A48FEFE841}" type="presParOf" srcId="{4BF2E735-F96B-4878-927F-D2C9F5BF4EC6}" destId="{28F45800-C3A6-4BFA-A9F2-DFB64567D14D}" srcOrd="3" destOrd="0" presId="urn:microsoft.com/office/officeart/2018/5/layout/IconCircleLabelList"/>
    <dgm:cxn modelId="{A83F1B9E-166A-BC4D-A5E4-74D6C68BD203}" type="presParOf" srcId="{C35A69D6-FCA9-463C-8852-382D7691CF10}" destId="{10557743-1B42-46A4-8645-A5138D7F6BE4}" srcOrd="5" destOrd="0" presId="urn:microsoft.com/office/officeart/2018/5/layout/IconCircleLabelList"/>
    <dgm:cxn modelId="{27F583D3-941A-9744-A042-909B54F163F7}" type="presParOf" srcId="{C35A69D6-FCA9-463C-8852-382D7691CF10}" destId="{4C0FCFB5-B39A-4F5B-A3B4-E4EB6BE4B2B5}" srcOrd="6" destOrd="0" presId="urn:microsoft.com/office/officeart/2018/5/layout/IconCircleLabelList"/>
    <dgm:cxn modelId="{5C42182F-3507-4442-93B2-07C875CE0DD1}" type="presParOf" srcId="{4C0FCFB5-B39A-4F5B-A3B4-E4EB6BE4B2B5}" destId="{F3B37071-91FE-43CE-B0AD-3AD5FA973B5A}" srcOrd="0" destOrd="0" presId="urn:microsoft.com/office/officeart/2018/5/layout/IconCircleLabelList"/>
    <dgm:cxn modelId="{EB9C29C6-D80C-B445-8D99-17F11C2C5391}" type="presParOf" srcId="{4C0FCFB5-B39A-4F5B-A3B4-E4EB6BE4B2B5}" destId="{264A1F8F-98AD-4E6A-8B98-B54C34868689}" srcOrd="1" destOrd="0" presId="urn:microsoft.com/office/officeart/2018/5/layout/IconCircleLabelList"/>
    <dgm:cxn modelId="{5B4E9107-37EE-CC41-8871-037F8A7C6D70}" type="presParOf" srcId="{4C0FCFB5-B39A-4F5B-A3B4-E4EB6BE4B2B5}" destId="{1535677E-F43A-4B33-9398-05A1870AE74F}" srcOrd="2" destOrd="0" presId="urn:microsoft.com/office/officeart/2018/5/layout/IconCircleLabelList"/>
    <dgm:cxn modelId="{2844E887-3A98-7942-86AA-7C1E0670181B}" type="presParOf" srcId="{4C0FCFB5-B39A-4F5B-A3B4-E4EB6BE4B2B5}" destId="{4B22A549-A835-4CAB-937D-17A020BC2C38}" srcOrd="3" destOrd="0" presId="urn:microsoft.com/office/officeart/2018/5/layout/IconCircleLabelList"/>
    <dgm:cxn modelId="{AB6313CD-AE27-BE4E-83FD-4EF39382115D}" type="presParOf" srcId="{C35A69D6-FCA9-463C-8852-382D7691CF10}" destId="{947BEACD-403D-4D0C-A552-641D26110B39}" srcOrd="7" destOrd="0" presId="urn:microsoft.com/office/officeart/2018/5/layout/IconCircleLabelList"/>
    <dgm:cxn modelId="{86A8CB99-E713-3844-AD1E-091BF8910531}" type="presParOf" srcId="{C35A69D6-FCA9-463C-8852-382D7691CF10}" destId="{50AA2759-A7EC-4832-9778-4455F1679E2B}" srcOrd="8" destOrd="0" presId="urn:microsoft.com/office/officeart/2018/5/layout/IconCircleLabelList"/>
    <dgm:cxn modelId="{64700BD4-C2DB-BA44-A66C-280C12470B50}" type="presParOf" srcId="{50AA2759-A7EC-4832-9778-4455F1679E2B}" destId="{EA08D22F-CEB5-486F-B48C-BE28F8B61695}" srcOrd="0" destOrd="0" presId="urn:microsoft.com/office/officeart/2018/5/layout/IconCircleLabelList"/>
    <dgm:cxn modelId="{FDD03D2E-F2FF-0E4C-A580-9B40523CB53C}" type="presParOf" srcId="{50AA2759-A7EC-4832-9778-4455F1679E2B}" destId="{774490D6-4BC5-4310-9992-B07071E1A5FE}" srcOrd="1" destOrd="0" presId="urn:microsoft.com/office/officeart/2018/5/layout/IconCircleLabelList"/>
    <dgm:cxn modelId="{05957A10-3B7D-FA48-82C0-CAA7635921E0}" type="presParOf" srcId="{50AA2759-A7EC-4832-9778-4455F1679E2B}" destId="{0BD36308-8E86-4D14-A1B2-DB71F0452B75}" srcOrd="2" destOrd="0" presId="urn:microsoft.com/office/officeart/2018/5/layout/IconCircleLabelList"/>
    <dgm:cxn modelId="{7162079A-C12D-BB48-B918-8305A7DEF6FB}" type="presParOf" srcId="{50AA2759-A7EC-4832-9778-4455F1679E2B}" destId="{DF02EF21-13AF-434A-B79A-ED0789DD1DA2}"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73E76D-E31F-4A9C-9416-D1134422EB4F}">
      <dsp:nvSpPr>
        <dsp:cNvPr id="0" name=""/>
        <dsp:cNvSpPr/>
      </dsp:nvSpPr>
      <dsp:spPr>
        <a:xfrm>
          <a:off x="323355" y="864511"/>
          <a:ext cx="996134" cy="996134"/>
        </a:xfrm>
        <a:prstGeom prst="ellipse">
          <a:avLst/>
        </a:prstGeom>
        <a:solidFill>
          <a:srgbClr val="8CB64A">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DA2EAB78-4C3D-4E94-A28D-1469F929E322}">
      <dsp:nvSpPr>
        <dsp:cNvPr id="0" name=""/>
        <dsp:cNvSpPr/>
      </dsp:nvSpPr>
      <dsp:spPr>
        <a:xfrm>
          <a:off x="535646" y="1076802"/>
          <a:ext cx="571552" cy="5715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D5F40E6-1033-4BA3-BE6F-647A02C76ED5}">
      <dsp:nvSpPr>
        <dsp:cNvPr id="0" name=""/>
        <dsp:cNvSpPr/>
      </dsp:nvSpPr>
      <dsp:spPr>
        <a:xfrm>
          <a:off x="4919" y="2170918"/>
          <a:ext cx="1633007" cy="653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b="0" kern="1200" cap="all">
              <a:solidFill>
                <a:sysClr val="windowText" lastClr="000000">
                  <a:hueOff val="0"/>
                  <a:satOff val="0"/>
                  <a:lumOff val="0"/>
                  <a:alphaOff val="0"/>
                </a:sysClr>
              </a:solidFill>
              <a:latin typeface="Gill Sans MT"/>
              <a:ea typeface="+mn-ea"/>
              <a:cs typeface="+mn-cs"/>
            </a:rPr>
            <a:t>Workforce</a:t>
          </a:r>
        </a:p>
      </dsp:txBody>
      <dsp:txXfrm>
        <a:off x="4919" y="2170918"/>
        <a:ext cx="1633007" cy="653203"/>
      </dsp:txXfrm>
    </dsp:sp>
    <dsp:sp modelId="{8DFFD481-DA24-4B91-B84E-4ACDC4BCF12D}">
      <dsp:nvSpPr>
        <dsp:cNvPr id="0" name=""/>
        <dsp:cNvSpPr/>
      </dsp:nvSpPr>
      <dsp:spPr>
        <a:xfrm>
          <a:off x="2564593" y="861699"/>
          <a:ext cx="996134" cy="996134"/>
        </a:xfrm>
        <a:prstGeom prst="ellipse">
          <a:avLst/>
        </a:prstGeom>
        <a:solidFill>
          <a:srgbClr val="88D5A9">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91A836F1-7AE5-495C-8CCF-4DDEBD022F0D}">
      <dsp:nvSpPr>
        <dsp:cNvPr id="0" name=""/>
        <dsp:cNvSpPr/>
      </dsp:nvSpPr>
      <dsp:spPr>
        <a:xfrm>
          <a:off x="2776884" y="1073990"/>
          <a:ext cx="571552" cy="57155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A89782F-17B8-4C42-A86D-ECA54B143D77}">
      <dsp:nvSpPr>
        <dsp:cNvPr id="0" name=""/>
        <dsp:cNvSpPr/>
      </dsp:nvSpPr>
      <dsp:spPr>
        <a:xfrm>
          <a:off x="1923703" y="2162481"/>
          <a:ext cx="2277915" cy="664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100000"/>
            </a:lnSpc>
            <a:spcBef>
              <a:spcPct val="0"/>
            </a:spcBef>
            <a:spcAft>
              <a:spcPct val="35000"/>
            </a:spcAft>
            <a:buNone/>
            <a:defRPr cap="all"/>
          </a:pPr>
          <a:r>
            <a:rPr lang="en-US" sz="1600" b="0" kern="1200" cap="all">
              <a:solidFill>
                <a:sysClr val="windowText" lastClr="000000">
                  <a:hueOff val="0"/>
                  <a:satOff val="0"/>
                  <a:lumOff val="0"/>
                  <a:alphaOff val="0"/>
                </a:sysClr>
              </a:solidFill>
              <a:latin typeface="Gill Sans MT"/>
              <a:ea typeface="+mn-ea"/>
              <a:cs typeface="+mn-cs"/>
            </a:rPr>
            <a:t>Transportation/</a:t>
          </a:r>
        </a:p>
        <a:p>
          <a:pPr marL="0" lvl="0" indent="0" algn="ctr" defTabSz="711200">
            <a:lnSpc>
              <a:spcPct val="100000"/>
            </a:lnSpc>
            <a:spcBef>
              <a:spcPct val="0"/>
            </a:spcBef>
            <a:spcAft>
              <a:spcPct val="35000"/>
            </a:spcAft>
            <a:buNone/>
            <a:defRPr cap="all"/>
          </a:pPr>
          <a:r>
            <a:rPr lang="en-US" sz="1600" b="0" kern="1200" cap="all">
              <a:solidFill>
                <a:sysClr val="windowText" lastClr="000000">
                  <a:hueOff val="0"/>
                  <a:satOff val="0"/>
                  <a:lumOff val="0"/>
                  <a:alphaOff val="0"/>
                </a:sysClr>
              </a:solidFill>
              <a:latin typeface="Gill Sans MT"/>
              <a:ea typeface="+mn-ea"/>
              <a:cs typeface="+mn-cs"/>
            </a:rPr>
            <a:t>Mobility</a:t>
          </a:r>
        </a:p>
      </dsp:txBody>
      <dsp:txXfrm>
        <a:off x="1923703" y="2162481"/>
        <a:ext cx="2277915" cy="664451"/>
      </dsp:txXfrm>
    </dsp:sp>
    <dsp:sp modelId="{53CE7B60-E0CE-40E5-9C86-C6CA855ACD05}">
      <dsp:nvSpPr>
        <dsp:cNvPr id="0" name=""/>
        <dsp:cNvSpPr/>
      </dsp:nvSpPr>
      <dsp:spPr>
        <a:xfrm>
          <a:off x="4877593" y="853275"/>
          <a:ext cx="996134" cy="996134"/>
        </a:xfrm>
        <a:prstGeom prst="ellipse">
          <a:avLst/>
        </a:prstGeom>
        <a:solidFill>
          <a:srgbClr val="969FA7">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5522F2A5-622F-4080-8E9C-86A5305FB4D5}">
      <dsp:nvSpPr>
        <dsp:cNvPr id="0" name=""/>
        <dsp:cNvSpPr/>
      </dsp:nvSpPr>
      <dsp:spPr>
        <a:xfrm>
          <a:off x="5089884" y="1065566"/>
          <a:ext cx="571552" cy="5715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8F45800-C3A6-4BFA-A9F2-DFB64567D14D}">
      <dsp:nvSpPr>
        <dsp:cNvPr id="0" name=""/>
        <dsp:cNvSpPr/>
      </dsp:nvSpPr>
      <dsp:spPr>
        <a:xfrm>
          <a:off x="4487394" y="2137207"/>
          <a:ext cx="1776532" cy="698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b="0" kern="1200" cap="all">
              <a:solidFill>
                <a:sysClr val="windowText" lastClr="000000">
                  <a:hueOff val="0"/>
                  <a:satOff val="0"/>
                  <a:lumOff val="0"/>
                  <a:alphaOff val="0"/>
                </a:sysClr>
              </a:solidFill>
              <a:latin typeface="Gill Sans MT"/>
              <a:ea typeface="+mn-ea"/>
              <a:cs typeface="+mn-cs"/>
            </a:rPr>
            <a:t>Regulatory Environment</a:t>
          </a:r>
        </a:p>
      </dsp:txBody>
      <dsp:txXfrm>
        <a:off x="4487394" y="2137207"/>
        <a:ext cx="1776532" cy="698150"/>
      </dsp:txXfrm>
    </dsp:sp>
    <dsp:sp modelId="{F3B37071-91FE-43CE-B0AD-3AD5FA973B5A}">
      <dsp:nvSpPr>
        <dsp:cNvPr id="0" name=""/>
        <dsp:cNvSpPr/>
      </dsp:nvSpPr>
      <dsp:spPr>
        <a:xfrm>
          <a:off x="7329824" y="851655"/>
          <a:ext cx="996134" cy="996134"/>
        </a:xfrm>
        <a:prstGeom prst="ellipse">
          <a:avLst/>
        </a:prstGeom>
        <a:solidFill>
          <a:srgbClr val="E8A844">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264A1F8F-98AD-4E6A-8B98-B54C34868689}">
      <dsp:nvSpPr>
        <dsp:cNvPr id="0" name=""/>
        <dsp:cNvSpPr/>
      </dsp:nvSpPr>
      <dsp:spPr>
        <a:xfrm>
          <a:off x="7542115" y="1063946"/>
          <a:ext cx="571552" cy="57155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B22A549-A835-4CAB-937D-17A020BC2C38}">
      <dsp:nvSpPr>
        <dsp:cNvPr id="0" name=""/>
        <dsp:cNvSpPr/>
      </dsp:nvSpPr>
      <dsp:spPr>
        <a:xfrm>
          <a:off x="6549704" y="2132348"/>
          <a:ext cx="2556375" cy="704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0" kern="1200" cap="all">
              <a:solidFill>
                <a:sysClr val="windowText" lastClr="000000">
                  <a:hueOff val="0"/>
                  <a:satOff val="0"/>
                  <a:lumOff val="0"/>
                  <a:alphaOff val="0"/>
                </a:sysClr>
              </a:solidFill>
              <a:latin typeface="Gill Sans MT"/>
              <a:ea typeface="+mn-ea"/>
              <a:cs typeface="+mn-cs"/>
            </a:rPr>
            <a:t>Built</a:t>
          </a:r>
          <a:r>
            <a:rPr lang="en-US" sz="1500" b="0" kern="1200" cap="all" baseline="0">
              <a:solidFill>
                <a:sysClr val="windowText" lastClr="000000">
                  <a:hueOff val="0"/>
                  <a:satOff val="0"/>
                  <a:lumOff val="0"/>
                  <a:alphaOff val="0"/>
                </a:sysClr>
              </a:solidFill>
              <a:latin typeface="Gill Sans MT"/>
              <a:ea typeface="+mn-ea"/>
              <a:cs typeface="+mn-cs"/>
            </a:rPr>
            <a:t> Environment/</a:t>
          </a:r>
        </a:p>
        <a:p>
          <a:pPr marL="0" lvl="0" indent="0" algn="ctr" defTabSz="666750">
            <a:lnSpc>
              <a:spcPct val="100000"/>
            </a:lnSpc>
            <a:spcBef>
              <a:spcPct val="0"/>
            </a:spcBef>
            <a:spcAft>
              <a:spcPct val="35000"/>
            </a:spcAft>
            <a:buNone/>
            <a:defRPr cap="all"/>
          </a:pPr>
          <a:r>
            <a:rPr lang="en-US" sz="1500" b="0" kern="1200" cap="all" baseline="0">
              <a:solidFill>
                <a:sysClr val="windowText" lastClr="000000">
                  <a:hueOff val="0"/>
                  <a:satOff val="0"/>
                  <a:lumOff val="0"/>
                  <a:alphaOff val="0"/>
                </a:sysClr>
              </a:solidFill>
              <a:latin typeface="Gill Sans MT"/>
              <a:ea typeface="+mn-ea"/>
              <a:cs typeface="+mn-cs"/>
            </a:rPr>
            <a:t>Infrastructure</a:t>
          </a:r>
          <a:endParaRPr lang="en-US" sz="1500" b="0" kern="1200" cap="all">
            <a:solidFill>
              <a:sysClr val="windowText" lastClr="000000">
                <a:hueOff val="0"/>
                <a:satOff val="0"/>
                <a:lumOff val="0"/>
                <a:alphaOff val="0"/>
              </a:sysClr>
            </a:solidFill>
            <a:latin typeface="Gill Sans MT"/>
            <a:ea typeface="+mn-ea"/>
            <a:cs typeface="+mn-cs"/>
          </a:endParaRPr>
        </a:p>
      </dsp:txBody>
      <dsp:txXfrm>
        <a:off x="6549704" y="2132348"/>
        <a:ext cx="2556375" cy="704629"/>
      </dsp:txXfrm>
    </dsp:sp>
    <dsp:sp modelId="{EA08D22F-CEB5-486F-B48C-BE28F8B61695}">
      <dsp:nvSpPr>
        <dsp:cNvPr id="0" name=""/>
        <dsp:cNvSpPr/>
      </dsp:nvSpPr>
      <dsp:spPr>
        <a:xfrm>
          <a:off x="9710292" y="864511"/>
          <a:ext cx="996134" cy="996134"/>
        </a:xfrm>
        <a:prstGeom prst="ellipse">
          <a:avLst/>
        </a:prstGeom>
        <a:solidFill>
          <a:srgbClr val="A1561F">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774490D6-4BC5-4310-9992-B07071E1A5FE}">
      <dsp:nvSpPr>
        <dsp:cNvPr id="0" name=""/>
        <dsp:cNvSpPr/>
      </dsp:nvSpPr>
      <dsp:spPr>
        <a:xfrm>
          <a:off x="9922583" y="1076802"/>
          <a:ext cx="571552" cy="57155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F02EF21-13AF-434A-B79A-ED0789DD1DA2}">
      <dsp:nvSpPr>
        <dsp:cNvPr id="0" name=""/>
        <dsp:cNvSpPr/>
      </dsp:nvSpPr>
      <dsp:spPr>
        <a:xfrm>
          <a:off x="9391856" y="2170918"/>
          <a:ext cx="1633007" cy="653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0" kern="1200" cap="all">
              <a:solidFill>
                <a:sysClr val="windowText" lastClr="000000">
                  <a:hueOff val="0"/>
                  <a:satOff val="0"/>
                  <a:lumOff val="0"/>
                  <a:alphaOff val="0"/>
                </a:sysClr>
              </a:solidFill>
              <a:latin typeface="Gill Sans MT"/>
              <a:ea typeface="+mn-ea"/>
              <a:cs typeface="+mn-cs"/>
            </a:rPr>
            <a:t>Business Ecosystem</a:t>
          </a:r>
        </a:p>
      </dsp:txBody>
      <dsp:txXfrm>
        <a:off x="9391856" y="2170918"/>
        <a:ext cx="1633007" cy="653203"/>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B0BD61F-0FC7-4821-ABF8-4956D0E6C039}" type="datetimeFigureOut">
              <a:rPr lang="en-US" smtClean="0"/>
              <a:t>1/27/2020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DE914F1-F5A0-452F-9EDD-9448FFD4B81A}" type="slidenum">
              <a:rPr lang="en-US" smtClean="0"/>
              <a:t>‹#›</a:t>
            </a:fld>
            <a:endParaRPr lang="en-US"/>
          </a:p>
        </p:txBody>
      </p:sp>
    </p:spTree>
    <p:extLst>
      <p:ext uri="{BB962C8B-B14F-4D97-AF65-F5344CB8AC3E}">
        <p14:creationId xmlns:p14="http://schemas.microsoft.com/office/powerpoint/2010/main" val="3045679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914F1-F5A0-452F-9EDD-9448FFD4B81A}" type="slidenum">
              <a:rPr lang="en-US" smtClean="0"/>
              <a:t>1</a:t>
            </a:fld>
            <a:endParaRPr lang="en-US"/>
          </a:p>
        </p:txBody>
      </p:sp>
    </p:spTree>
    <p:extLst>
      <p:ext uri="{BB962C8B-B14F-4D97-AF65-F5344CB8AC3E}">
        <p14:creationId xmlns:p14="http://schemas.microsoft.com/office/powerpoint/2010/main" val="2368552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dirty="0">
                <a:solidFill>
                  <a:srgbClr val="FF0000"/>
                </a:solidFill>
              </a:rPr>
              <a:t>The multi-layered challenge is not just “cost of doing business.” There are competing requirements and there is a lack of non-English language information or single source info. The costs in terms of times/delays could be due to understaffed planning departments but it is getting worse over time. MIKE</a:t>
            </a:r>
          </a:p>
          <a:p>
            <a:pPr marL="171450" indent="-171450">
              <a:buFont typeface="Arial"/>
              <a:buChar char="•"/>
            </a:pPr>
            <a:r>
              <a:rPr lang="en-US" dirty="0"/>
              <a:t>Businesses struggle to remain current on numerous regulatory requirements and compliance issues from multiple county and state agencies and there is no centralized place to understand all regulatory requirements. Food service establishments seemed most affected.</a:t>
            </a:r>
          </a:p>
          <a:p>
            <a:pPr marL="171450" indent="-171450">
              <a:buFont typeface="Arial"/>
              <a:buChar char="•"/>
            </a:pPr>
            <a:r>
              <a:rPr lang="en-US" dirty="0"/>
              <a:t>Few regulatory information documents are in Spanish or non-English languages.</a:t>
            </a:r>
          </a:p>
          <a:p>
            <a:pPr marL="171450" indent="-171450">
              <a:buFont typeface="Arial"/>
              <a:buChar char="•"/>
            </a:pPr>
            <a:r>
              <a:rPr lang="en-US" dirty="0"/>
              <a:t>Businesses desired that regulators could be a more supportive partner to local business.</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dirty="0">
                <a:solidFill>
                  <a:srgbClr val="FF0000"/>
                </a:solidFill>
              </a:rPr>
              <a:t>Opportunity to convert the regulatory environment from a liability</a:t>
            </a:r>
            <a:r>
              <a:rPr lang="en-US" baseline="0" dirty="0">
                <a:solidFill>
                  <a:srgbClr val="FF0000"/>
                </a:solidFill>
              </a:rPr>
              <a:t> to an asset</a:t>
            </a:r>
            <a:endParaRPr lang="en-US" dirty="0">
              <a:solidFill>
                <a:srgbClr val="FF0000"/>
              </a:solidFill>
            </a:endParaRP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endParaRPr lang="en-US" dirty="0">
              <a:solidFill>
                <a:srgbClr val="FF0000"/>
              </a:solidFill>
            </a:endParaRPr>
          </a:p>
        </p:txBody>
      </p:sp>
      <p:sp>
        <p:nvSpPr>
          <p:cNvPr id="4" name="Slide Number Placeholder 3"/>
          <p:cNvSpPr>
            <a:spLocks noGrp="1"/>
          </p:cNvSpPr>
          <p:nvPr>
            <p:ph type="sldNum" sz="quarter" idx="10"/>
          </p:nvPr>
        </p:nvSpPr>
        <p:spPr/>
        <p:txBody>
          <a:bodyPr/>
          <a:lstStyle/>
          <a:p>
            <a:fld id="{E8910760-144F-1A47-8DAC-C0A4DF6E13A3}" type="slidenum">
              <a:rPr lang="en-US" smtClean="0"/>
              <a:t>10</a:t>
            </a:fld>
            <a:endParaRPr lang="en-US"/>
          </a:p>
        </p:txBody>
      </p:sp>
    </p:spTree>
    <p:extLst>
      <p:ext uri="{BB962C8B-B14F-4D97-AF65-F5344CB8AC3E}">
        <p14:creationId xmlns:p14="http://schemas.microsoft.com/office/powerpoint/2010/main" val="8264914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Survey</a:t>
            </a:r>
            <a:r>
              <a:rPr lang="en-US" baseline="0" dirty="0"/>
              <a:t> </a:t>
            </a:r>
            <a:r>
              <a:rPr lang="en-US" dirty="0"/>
              <a:t>participants cited access to physical space as the second biggest input required for growth after access to talent. </a:t>
            </a:r>
          </a:p>
          <a:p>
            <a:pPr marL="171450" indent="-171450">
              <a:buFont typeface="Arial"/>
              <a:buChar char="•"/>
            </a:pPr>
            <a:r>
              <a:rPr lang="en-US" dirty="0"/>
              <a:t>The survey results largely mirrored</a:t>
            </a:r>
            <a:r>
              <a:rPr lang="en-US" baseline="0" dirty="0"/>
              <a:t> feedback </a:t>
            </a:r>
            <a:r>
              <a:rPr lang="en-US" dirty="0"/>
              <a:t>from focus groups</a:t>
            </a:r>
            <a:r>
              <a:rPr lang="en-US" baseline="0" dirty="0"/>
              <a:t> that across sectors and business types, participants report that the availability of appropriate commercial, industrial and retail space to expand is inadequate</a:t>
            </a:r>
            <a:endParaRPr lang="en-US" dirty="0"/>
          </a:p>
          <a:p>
            <a:pPr marL="171450" indent="-171450">
              <a:buFont typeface="Arial"/>
              <a:buChar char="•"/>
            </a:pPr>
            <a:r>
              <a:rPr lang="en-US" dirty="0"/>
              <a:t>Attraction is also complicated by this.</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E8910760-144F-1A47-8DAC-C0A4DF6E13A3}" type="slidenum">
              <a:rPr lang="en-US" smtClean="0"/>
              <a:t>11</a:t>
            </a:fld>
            <a:endParaRPr lang="en-US"/>
          </a:p>
        </p:txBody>
      </p:sp>
    </p:spTree>
    <p:extLst>
      <p:ext uri="{BB962C8B-B14F-4D97-AF65-F5344CB8AC3E}">
        <p14:creationId xmlns:p14="http://schemas.microsoft.com/office/powerpoint/2010/main" val="1890046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A mixture of zoning and land use rules and costs limit the ability to create a built environment that accommodate business expansion and attraction beyond small firms</a:t>
            </a:r>
          </a:p>
          <a:p>
            <a:pPr marL="171450" indent="-171450">
              <a:buFont typeface="Arial"/>
              <a:buChar char="•"/>
            </a:pPr>
            <a:r>
              <a:rPr lang="en-US" dirty="0"/>
              <a:t>There is a scarcity of physical infrastructure to support entrepreneurs (incubators, accelerators, co-working space etc..</a:t>
            </a:r>
          </a:p>
          <a:p>
            <a:pPr marL="171450" indent="-171450">
              <a:buFont typeface="Arial"/>
              <a:buChar char="•"/>
            </a:pPr>
            <a:r>
              <a:rPr lang="en-US" dirty="0"/>
              <a:t>The small commercial footprint in Marin County makes it difficult to accommodate different sectors with different needs (healthcare, life sciences, agriculture, etc). </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E8910760-144F-1A47-8DAC-C0A4DF6E13A3}" type="slidenum">
              <a:rPr lang="en-US" smtClean="0"/>
              <a:t>12</a:t>
            </a:fld>
            <a:endParaRPr lang="en-US"/>
          </a:p>
        </p:txBody>
      </p:sp>
    </p:spTree>
    <p:extLst>
      <p:ext uri="{BB962C8B-B14F-4D97-AF65-F5344CB8AC3E}">
        <p14:creationId xmlns:p14="http://schemas.microsoft.com/office/powerpoint/2010/main" val="826491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Based on experience,</a:t>
            </a:r>
            <a:r>
              <a:rPr lang="en-US" baseline="0" dirty="0"/>
              <a:t> this response differs markedly from what has been seen in other regions, where typically the decision to start a business in particular region is driven by access to specific inputs that region can provide.</a:t>
            </a:r>
          </a:p>
          <a:p>
            <a:pPr marL="171450" indent="-171450">
              <a:buFont typeface="Arial"/>
              <a:buChar char="•"/>
            </a:pPr>
            <a:r>
              <a:rPr lang="en-US" baseline="0" dirty="0"/>
              <a:t>Speaks to Marin’s high quality of life and </a:t>
            </a:r>
            <a:endParaRPr lang="en-US" dirty="0"/>
          </a:p>
        </p:txBody>
      </p:sp>
      <p:sp>
        <p:nvSpPr>
          <p:cNvPr id="4" name="Slide Number Placeholder 3"/>
          <p:cNvSpPr>
            <a:spLocks noGrp="1"/>
          </p:cNvSpPr>
          <p:nvPr>
            <p:ph type="sldNum" sz="quarter" idx="10"/>
          </p:nvPr>
        </p:nvSpPr>
        <p:spPr/>
        <p:txBody>
          <a:bodyPr/>
          <a:lstStyle/>
          <a:p>
            <a:fld id="{E8910760-144F-1A47-8DAC-C0A4DF6E13A3}" type="slidenum">
              <a:rPr lang="en-US" smtClean="0"/>
              <a:t>13</a:t>
            </a:fld>
            <a:endParaRPr lang="en-US"/>
          </a:p>
        </p:txBody>
      </p:sp>
    </p:spTree>
    <p:extLst>
      <p:ext uri="{BB962C8B-B14F-4D97-AF65-F5344CB8AC3E}">
        <p14:creationId xmlns:p14="http://schemas.microsoft.com/office/powerpoint/2010/main" val="18900465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US" sz="1200" kern="1200" dirty="0">
                <a:solidFill>
                  <a:schemeClr val="tx1"/>
                </a:solidFill>
                <a:effectLst/>
                <a:latin typeface="+mn-lt"/>
                <a:ea typeface="+mn-ea"/>
                <a:cs typeface="+mn-cs"/>
              </a:rPr>
              <a:t>The scarcity of physical infrastructure to support entrepreneurs (incubators, accelerators, co-working space etc.) was highlighted in focus groups as a key deficiency in the business support system.  </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US" sz="1200" kern="1200" dirty="0">
                <a:solidFill>
                  <a:schemeClr val="tx1"/>
                </a:solidFill>
                <a:effectLst/>
                <a:latin typeface="+mn-lt"/>
                <a:ea typeface="+mn-ea"/>
                <a:cs typeface="+mn-cs"/>
              </a:rPr>
              <a:t>The absence of a major university in the County impacts prospects for company incubation and access to talent and other inputs that are typically key ingredients in creating and scaling new companies.</a:t>
            </a:r>
          </a:p>
          <a:p>
            <a:pPr marL="285750" indent="-285750">
              <a:buFont typeface="Arial"/>
              <a:buChar char="•"/>
            </a:pPr>
            <a:r>
              <a:rPr lang="en-US" dirty="0"/>
              <a:t>The small scale of the business ecosystem means that some businesses must look outside the County for services or potentially that some businesses may locate outside the County for better access to inputs.</a:t>
            </a:r>
          </a:p>
          <a:p>
            <a:pPr marL="285750" indent="-285750">
              <a:buFont typeface="Arial"/>
              <a:buChar char="•"/>
            </a:pPr>
            <a:r>
              <a:rPr lang="en-US" dirty="0"/>
              <a:t>Many businesses in the Project reported that they do not feel well supported by the County’s business ecosystem in starting and growing a business based on the current availability of business service providers, educational offerings, publicly assisted programs, start-up capital or networking opportunities (relative to larger business centers like San Francisco, Oakland, Silicon Valley).  </a:t>
            </a:r>
          </a:p>
          <a:p>
            <a:pPr marL="285750" indent="-285750">
              <a:buFont typeface="Arial"/>
              <a:buChar char="•"/>
            </a:pPr>
            <a:r>
              <a:rPr lang="en-US" dirty="0"/>
              <a:t>The issue is especially acute for non-native English speaker business owners.  Marin’s “entrepreneurial ecosystem” will continue to be constrained from lack of organized networks of capital and talent further reducing opportunities to start businesses locally versus other, more dynamic or better resources in the region.</a:t>
            </a:r>
          </a:p>
          <a:p>
            <a:pPr marL="285750" indent="-285750">
              <a:buFont typeface="Arial"/>
              <a:buChar char="•"/>
            </a:pPr>
            <a:endParaRPr lang="en-US" dirty="0"/>
          </a:p>
        </p:txBody>
      </p:sp>
      <p:sp>
        <p:nvSpPr>
          <p:cNvPr id="4" name="Slide Number Placeholder 3"/>
          <p:cNvSpPr>
            <a:spLocks noGrp="1"/>
          </p:cNvSpPr>
          <p:nvPr>
            <p:ph type="sldNum" sz="quarter" idx="10"/>
          </p:nvPr>
        </p:nvSpPr>
        <p:spPr/>
        <p:txBody>
          <a:bodyPr/>
          <a:lstStyle/>
          <a:p>
            <a:fld id="{E8910760-144F-1A47-8DAC-C0A4DF6E13A3}" type="slidenum">
              <a:rPr lang="en-US" smtClean="0"/>
              <a:t>14</a:t>
            </a:fld>
            <a:endParaRPr lang="en-US"/>
          </a:p>
        </p:txBody>
      </p:sp>
    </p:spTree>
    <p:extLst>
      <p:ext uri="{BB962C8B-B14F-4D97-AF65-F5344CB8AC3E}">
        <p14:creationId xmlns:p14="http://schemas.microsoft.com/office/powerpoint/2010/main" val="826491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914F1-F5A0-452F-9EDD-9448FFD4B81A}" type="slidenum">
              <a:rPr lang="en-US" smtClean="0"/>
              <a:t>2</a:t>
            </a:fld>
            <a:endParaRPr lang="en-US"/>
          </a:p>
        </p:txBody>
      </p:sp>
    </p:spTree>
    <p:extLst>
      <p:ext uri="{BB962C8B-B14F-4D97-AF65-F5344CB8AC3E}">
        <p14:creationId xmlns:p14="http://schemas.microsoft.com/office/powerpoint/2010/main" val="1344338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a:t>
            </a:r>
            <a:r>
              <a:rPr lang="en-US" baseline="0" dirty="0"/>
              <a:t> the Bay Area were </a:t>
            </a:r>
            <a:r>
              <a:rPr lang="en-US" sz="1200" kern="1200" dirty="0">
                <a:solidFill>
                  <a:schemeClr val="tx1"/>
                </a:solidFill>
                <a:effectLst/>
                <a:latin typeface="+mn-lt"/>
                <a:ea typeface="+mn-ea"/>
                <a:cs typeface="+mn-cs"/>
              </a:rPr>
              <a:t>were a country, it would be the 18th largest economy in the world, with a GDP of $838 billion</a:t>
            </a:r>
            <a:r>
              <a:rPr lang="en-US" dirty="0">
                <a:effectLst/>
              </a:rPr>
              <a:t> </a:t>
            </a:r>
          </a:p>
          <a:p>
            <a:endParaRPr lang="en-US" dirty="0">
              <a:effectLst/>
            </a:endParaRPr>
          </a:p>
          <a:p>
            <a:r>
              <a:rPr lang="en-US" sz="1200" kern="1200" dirty="0">
                <a:solidFill>
                  <a:schemeClr val="tx1"/>
                </a:solidFill>
                <a:effectLst/>
                <a:latin typeface="+mn-lt"/>
                <a:ea typeface="+mn-ea"/>
                <a:cs typeface="+mn-cs"/>
              </a:rPr>
              <a:t>Economic expansion in the Bay Area regional economy has triggered unprecedented changes in long-standing growth patterns and trajectories throughout the regional economy. </a:t>
            </a:r>
            <a:endParaRPr lang="en-US" dirty="0">
              <a:effectLst/>
            </a:endParaRPr>
          </a:p>
          <a:p>
            <a:endParaRPr lang="en-US" dirty="0">
              <a:effectLst/>
            </a:endParaRPr>
          </a:p>
          <a:p>
            <a:r>
              <a:rPr lang="en-US" baseline="0" dirty="0">
                <a:effectLst/>
              </a:rPr>
              <a:t>Operating a business in this extremely hot economy adds additional layers of difficulty and uncertainty for Marin’s businesses.   </a:t>
            </a:r>
            <a:endParaRPr lang="en-US" dirty="0">
              <a:effectLst/>
            </a:endParaRPr>
          </a:p>
        </p:txBody>
      </p:sp>
      <p:sp>
        <p:nvSpPr>
          <p:cNvPr id="4" name="Slide Number Placeholder 3"/>
          <p:cNvSpPr>
            <a:spLocks noGrp="1"/>
          </p:cNvSpPr>
          <p:nvPr>
            <p:ph type="sldNum" sz="quarter" idx="10"/>
          </p:nvPr>
        </p:nvSpPr>
        <p:spPr/>
        <p:txBody>
          <a:bodyPr/>
          <a:lstStyle/>
          <a:p>
            <a:fld id="{E8910760-144F-1A47-8DAC-C0A4DF6E13A3}" type="slidenum">
              <a:rPr lang="en-US" smtClean="0"/>
              <a:t>3</a:t>
            </a:fld>
            <a:endParaRPr lang="en-US"/>
          </a:p>
        </p:txBody>
      </p:sp>
    </p:spTree>
    <p:extLst>
      <p:ext uri="{BB962C8B-B14F-4D97-AF65-F5344CB8AC3E}">
        <p14:creationId xmlns:p14="http://schemas.microsoft.com/office/powerpoint/2010/main" val="85598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course of the data collection activities, a number of priorities covering a variety of topics were cited by business.  </a:t>
            </a:r>
          </a:p>
          <a:p>
            <a:endParaRPr lang="en-US" dirty="0"/>
          </a:p>
          <a:p>
            <a:r>
              <a:rPr lang="en-US" dirty="0"/>
              <a:t>In an en effort to structure the data collected, we’ve </a:t>
            </a:r>
            <a:r>
              <a:rPr lang="en-US" dirty="0" err="1"/>
              <a:t>overlayed</a:t>
            </a:r>
            <a:r>
              <a:rPr lang="en-US" dirty="0"/>
              <a:t>  an</a:t>
            </a:r>
            <a:r>
              <a:rPr lang="en-US" baseline="0" dirty="0"/>
              <a:t> organizational</a:t>
            </a:r>
            <a:r>
              <a:rPr lang="en-US" dirty="0"/>
              <a:t> framework over the data collected, organizing the data into these 5 competitiveness issue areas</a:t>
            </a:r>
          </a:p>
          <a:p>
            <a:endParaRPr lang="en-US" dirty="0"/>
          </a:p>
          <a:p>
            <a:r>
              <a:rPr lang="en-US" dirty="0"/>
              <a:t>Also sometimes referred to as a region’s economic foundations, regional competitiveness best practices have shown that the actions that regional actors take in these five competiveness issue areas will in large part impact a region’s businesses’ performance and capacity to compete over time.  </a:t>
            </a:r>
          </a:p>
          <a:p>
            <a:endParaRPr lang="en-US" dirty="0"/>
          </a:p>
          <a:p>
            <a:r>
              <a:rPr lang="en-US" dirty="0"/>
              <a:t>For example, human resources, the business/regulatory climate and physical infrastructure, though not direct links in a supply chain per se, are key inputs that can either enhance or inhibit a supply chain’s competitiveness. </a:t>
            </a:r>
          </a:p>
          <a:p>
            <a:endParaRPr lang="en-US" dirty="0"/>
          </a:p>
          <a:p>
            <a:r>
              <a:rPr lang="en-US" dirty="0"/>
              <a:t>Thus, </a:t>
            </a:r>
          </a:p>
          <a:p>
            <a:endParaRPr lang="en-US" dirty="0"/>
          </a:p>
        </p:txBody>
      </p:sp>
      <p:sp>
        <p:nvSpPr>
          <p:cNvPr id="4" name="Slide Number Placeholder 3"/>
          <p:cNvSpPr>
            <a:spLocks noGrp="1"/>
          </p:cNvSpPr>
          <p:nvPr>
            <p:ph type="sldNum" sz="quarter" idx="10"/>
          </p:nvPr>
        </p:nvSpPr>
        <p:spPr/>
        <p:txBody>
          <a:bodyPr/>
          <a:lstStyle/>
          <a:p>
            <a:fld id="{E8910760-144F-1A47-8DAC-C0A4DF6E13A3}" type="slidenum">
              <a:rPr lang="en-US" smtClean="0"/>
              <a:t>4</a:t>
            </a:fld>
            <a:endParaRPr lang="en-US"/>
          </a:p>
        </p:txBody>
      </p:sp>
    </p:spTree>
    <p:extLst>
      <p:ext uri="{BB962C8B-B14F-4D97-AF65-F5344CB8AC3E}">
        <p14:creationId xmlns:p14="http://schemas.microsoft.com/office/powerpoint/2010/main" val="954741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Hiring and retaining employees presents the biggest challenge to businesses as well as the biggest obstacle towards growth with little relief in sight.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But</a:t>
            </a:r>
            <a:r>
              <a:rPr lang="en-US" sz="1200" baseline="0" dirty="0"/>
              <a:t> it is important to note that t</a:t>
            </a:r>
            <a:r>
              <a:rPr lang="en-US" sz="1200" dirty="0"/>
              <a:t>he workforce attraction and retention issue is extremely nuanced, affecting different industries and companies in distinct ways while challenging local educational institutions to effectively align</a:t>
            </a:r>
            <a:r>
              <a:rPr lang="en-US" sz="1200" baseline="0" dirty="0"/>
              <a:t> with industry’s labor requirements</a:t>
            </a:r>
            <a:r>
              <a:rPr lang="en-US" sz="1200" dirty="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E8910760-144F-1A47-8DAC-C0A4DF6E13A3}" type="slidenum">
              <a:rPr lang="en-US" smtClean="0"/>
              <a:t>5</a:t>
            </a:fld>
            <a:endParaRPr lang="en-US"/>
          </a:p>
        </p:txBody>
      </p:sp>
    </p:spTree>
    <p:extLst>
      <p:ext uri="{BB962C8B-B14F-4D97-AF65-F5344CB8AC3E}">
        <p14:creationId xmlns:p14="http://schemas.microsoft.com/office/powerpoint/2010/main" val="1541323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The workforce attraction and retention issue is extremely nuanced, affecting different industries and companies in distinct ways while challenging typical supply-side entities (higher-</a:t>
            </a:r>
            <a:r>
              <a:rPr lang="en-US" dirty="0" err="1"/>
              <a:t>ed</a:t>
            </a:r>
            <a:r>
              <a:rPr lang="en-US" dirty="0"/>
              <a:t>, non-profits, public services).</a:t>
            </a:r>
          </a:p>
          <a:p>
            <a:pPr marL="171450" indent="-171450">
              <a:buFont typeface="Arial"/>
              <a:buChar char="•"/>
            </a:pPr>
            <a:r>
              <a:rPr lang="en-US" dirty="0"/>
              <a:t>Shallow pool of companies per sector creates hiring challenges especially in high-wage occupations.</a:t>
            </a:r>
          </a:p>
          <a:p>
            <a:pPr marL="171450" indent="-171450">
              <a:buFont typeface="Arial"/>
              <a:buChar char="•"/>
            </a:pPr>
            <a:r>
              <a:rPr lang="en-US" dirty="0"/>
              <a:t>Sentiment from employers of lack of awareness about career tracks that do not require 4-year university degrees (trades, manufacturing &amp; professional services)</a:t>
            </a:r>
          </a:p>
          <a:p>
            <a:endParaRPr lang="en-US" dirty="0"/>
          </a:p>
        </p:txBody>
      </p:sp>
      <p:sp>
        <p:nvSpPr>
          <p:cNvPr id="4" name="Slide Number Placeholder 3"/>
          <p:cNvSpPr>
            <a:spLocks noGrp="1"/>
          </p:cNvSpPr>
          <p:nvPr>
            <p:ph type="sldNum" sz="quarter" idx="10"/>
          </p:nvPr>
        </p:nvSpPr>
        <p:spPr/>
        <p:txBody>
          <a:bodyPr/>
          <a:lstStyle/>
          <a:p>
            <a:fld id="{E8910760-144F-1A47-8DAC-C0A4DF6E13A3}" type="slidenum">
              <a:rPr lang="en-US" smtClean="0"/>
              <a:t>6</a:t>
            </a:fld>
            <a:endParaRPr lang="en-US"/>
          </a:p>
        </p:txBody>
      </p:sp>
    </p:spTree>
    <p:extLst>
      <p:ext uri="{BB962C8B-B14F-4D97-AF65-F5344CB8AC3E}">
        <p14:creationId xmlns:p14="http://schemas.microsoft.com/office/powerpoint/2010/main" val="826491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Compared to some other parts of the Bay Area, Marin is not well-networked from a transportation perspective.  </a:t>
            </a:r>
          </a:p>
          <a:p>
            <a:pPr marL="171450" indent="-171450">
              <a:buFont typeface="Arial"/>
              <a:buChar char="•"/>
            </a:pPr>
            <a:endParaRPr lang="en-US" dirty="0"/>
          </a:p>
          <a:p>
            <a:pPr marL="171450" indent="-171450">
              <a:buFont typeface="Arial"/>
              <a:buChar char="•"/>
            </a:pPr>
            <a:r>
              <a:rPr lang="en-US" dirty="0"/>
              <a:t>Based on the feedback received during focus groups we would have expected the percentage of respondents to respond negatively to this question to be higher, but still</a:t>
            </a:r>
            <a:r>
              <a:rPr lang="mr-IN" dirty="0"/>
              <a:t>…</a:t>
            </a:r>
            <a:r>
              <a:rPr lang="en-US" dirty="0"/>
              <a:t>..</a:t>
            </a:r>
          </a:p>
          <a:p>
            <a:pPr marL="171450" indent="-171450">
              <a:buFont typeface="Arial"/>
              <a:buChar char="•"/>
            </a:pPr>
            <a:endParaRPr lang="en-US" dirty="0"/>
          </a:p>
          <a:p>
            <a:pPr marL="171450" indent="-171450">
              <a:buFont typeface="Arial"/>
              <a:buChar char="•"/>
            </a:pPr>
            <a:r>
              <a:rPr lang="en-US" dirty="0"/>
              <a:t>Despite multiple options for public transportation, including bus, light rail (SMART), ferries (Golden Gate Transit), feeder transit (Marin Connect) and private rideshare options, almost 40% of survey respondents did not feel their employees could access the workplace by public transportation. </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E8910760-144F-1A47-8DAC-C0A4DF6E13A3}" type="slidenum">
              <a:rPr lang="en-US" smtClean="0"/>
              <a:t>7</a:t>
            </a:fld>
            <a:endParaRPr lang="en-US"/>
          </a:p>
        </p:txBody>
      </p:sp>
    </p:spTree>
    <p:extLst>
      <p:ext uri="{BB962C8B-B14F-4D97-AF65-F5344CB8AC3E}">
        <p14:creationId xmlns:p14="http://schemas.microsoft.com/office/powerpoint/2010/main" val="1890046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Various data sources suggest as many as 37-62% of all workers holding jobs in Marin commute from outside</a:t>
            </a:r>
          </a:p>
          <a:p>
            <a:pPr marL="171450" indent="-171450">
              <a:buFont typeface="Arial"/>
              <a:buChar char="•"/>
            </a:pPr>
            <a:r>
              <a:rPr lang="en-US" dirty="0"/>
              <a:t>And last mile connectivity was cited as a major constraint across sectors and business sizes.</a:t>
            </a:r>
          </a:p>
          <a:p>
            <a:pPr marL="171450" indent="-171450">
              <a:buFont typeface="Arial"/>
              <a:buChar char="•"/>
            </a:pPr>
            <a:r>
              <a:rPr lang="en-US" dirty="0"/>
              <a:t>The agriculture sector in West Marin, already facing hiring challenges due to shortages in workforce housing, is in most urgent need of solutions to transport staff to/from their residences both in and outside of the County</a:t>
            </a:r>
          </a:p>
        </p:txBody>
      </p:sp>
      <p:sp>
        <p:nvSpPr>
          <p:cNvPr id="4" name="Slide Number Placeholder 3"/>
          <p:cNvSpPr>
            <a:spLocks noGrp="1"/>
          </p:cNvSpPr>
          <p:nvPr>
            <p:ph type="sldNum" sz="quarter" idx="10"/>
          </p:nvPr>
        </p:nvSpPr>
        <p:spPr/>
        <p:txBody>
          <a:bodyPr/>
          <a:lstStyle/>
          <a:p>
            <a:fld id="{E8910760-144F-1A47-8DAC-C0A4DF6E13A3}" type="slidenum">
              <a:rPr lang="en-US" smtClean="0"/>
              <a:t>8</a:t>
            </a:fld>
            <a:endParaRPr lang="en-US"/>
          </a:p>
        </p:txBody>
      </p:sp>
    </p:spTree>
    <p:extLst>
      <p:ext uri="{BB962C8B-B14F-4D97-AF65-F5344CB8AC3E}">
        <p14:creationId xmlns:p14="http://schemas.microsoft.com/office/powerpoint/2010/main" val="826491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Businesses struggle to meet regulatory requirements, often negotiating layers of requirements between their jurisdiction,  County and possibly State and Federal regulations</a:t>
            </a:r>
          </a:p>
          <a:p>
            <a:pPr marL="171450" indent="-171450">
              <a:buFont typeface="Arial"/>
              <a:buChar char="•"/>
            </a:pPr>
            <a:r>
              <a:rPr lang="en-US" dirty="0"/>
              <a:t>Permit to inspection main concern of employer interactions with local governments.</a:t>
            </a:r>
          </a:p>
          <a:p>
            <a:endParaRPr lang="en-US" dirty="0"/>
          </a:p>
        </p:txBody>
      </p:sp>
      <p:sp>
        <p:nvSpPr>
          <p:cNvPr id="4" name="Slide Number Placeholder 3"/>
          <p:cNvSpPr>
            <a:spLocks noGrp="1"/>
          </p:cNvSpPr>
          <p:nvPr>
            <p:ph type="sldNum" sz="quarter" idx="10"/>
          </p:nvPr>
        </p:nvSpPr>
        <p:spPr/>
        <p:txBody>
          <a:bodyPr/>
          <a:lstStyle/>
          <a:p>
            <a:fld id="{E8910760-144F-1A47-8DAC-C0A4DF6E13A3}" type="slidenum">
              <a:rPr lang="en-US" smtClean="0"/>
              <a:t>9</a:t>
            </a:fld>
            <a:endParaRPr lang="en-US"/>
          </a:p>
        </p:txBody>
      </p:sp>
    </p:spTree>
    <p:extLst>
      <p:ext uri="{BB962C8B-B14F-4D97-AF65-F5344CB8AC3E}">
        <p14:creationId xmlns:p14="http://schemas.microsoft.com/office/powerpoint/2010/main" val="1890046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C419ED6-FDCD-3E48-A5E2-FA68E45A973D}" type="datetimeFigureOut">
              <a:rPr lang="en-US" smtClean="0"/>
              <a:t>1/27/2020</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739D0E23-B20D-8C4A-ADBE-F3B6A0CE2BD4}" type="slidenum">
              <a:rPr lang="en-US" smtClean="0"/>
              <a:t>‹#›</a:t>
            </a:fld>
            <a:endParaRPr lang="en-US"/>
          </a:p>
        </p:txBody>
      </p:sp>
    </p:spTree>
    <p:extLst>
      <p:ext uri="{BB962C8B-B14F-4D97-AF65-F5344CB8AC3E}">
        <p14:creationId xmlns:p14="http://schemas.microsoft.com/office/powerpoint/2010/main" val="2115540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419ED6-FDCD-3E48-A5E2-FA68E45A973D}"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D0E23-B20D-8C4A-ADBE-F3B6A0CE2BD4}" type="slidenum">
              <a:rPr lang="en-US" smtClean="0"/>
              <a:t>‹#›</a:t>
            </a:fld>
            <a:endParaRPr lang="en-US"/>
          </a:p>
        </p:txBody>
      </p:sp>
    </p:spTree>
    <p:extLst>
      <p:ext uri="{BB962C8B-B14F-4D97-AF65-F5344CB8AC3E}">
        <p14:creationId xmlns:p14="http://schemas.microsoft.com/office/powerpoint/2010/main" val="1941884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C419ED6-FDCD-3E48-A5E2-FA68E45A973D}" type="datetimeFigureOut">
              <a:rPr lang="en-US" smtClean="0"/>
              <a:t>1/27/2020</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739D0E23-B20D-8C4A-ADBE-F3B6A0CE2BD4}" type="slidenum">
              <a:rPr lang="en-US" smtClean="0"/>
              <a:t>‹#›</a:t>
            </a:fld>
            <a:endParaRPr lang="en-US"/>
          </a:p>
        </p:txBody>
      </p:sp>
    </p:spTree>
    <p:extLst>
      <p:ext uri="{BB962C8B-B14F-4D97-AF65-F5344CB8AC3E}">
        <p14:creationId xmlns:p14="http://schemas.microsoft.com/office/powerpoint/2010/main" val="1084504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419ED6-FDCD-3E48-A5E2-FA68E45A973D}"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739D0E23-B20D-8C4A-ADBE-F3B6A0CE2BD4}" type="slidenum">
              <a:rPr lang="en-US" smtClean="0"/>
              <a:t>‹#›</a:t>
            </a:fld>
            <a:endParaRPr lang="en-US"/>
          </a:p>
        </p:txBody>
      </p:sp>
    </p:spTree>
    <p:extLst>
      <p:ext uri="{BB962C8B-B14F-4D97-AF65-F5344CB8AC3E}">
        <p14:creationId xmlns:p14="http://schemas.microsoft.com/office/powerpoint/2010/main" val="2510811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C419ED6-FDCD-3E48-A5E2-FA68E45A973D}" type="datetimeFigureOut">
              <a:rPr lang="en-US" smtClean="0"/>
              <a:t>1/27/2020</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39D0E23-B20D-8C4A-ADBE-F3B6A0CE2BD4}" type="slidenum">
              <a:rPr lang="en-US" smtClean="0"/>
              <a:t>‹#›</a:t>
            </a:fld>
            <a:endParaRPr lang="en-US"/>
          </a:p>
        </p:txBody>
      </p:sp>
    </p:spTree>
    <p:extLst>
      <p:ext uri="{BB962C8B-B14F-4D97-AF65-F5344CB8AC3E}">
        <p14:creationId xmlns:p14="http://schemas.microsoft.com/office/powerpoint/2010/main" val="2331736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419ED6-FDCD-3E48-A5E2-FA68E45A973D}"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D0E23-B20D-8C4A-ADBE-F3B6A0CE2BD4}" type="slidenum">
              <a:rPr lang="en-US" smtClean="0"/>
              <a:t>‹#›</a:t>
            </a:fld>
            <a:endParaRPr lang="en-US"/>
          </a:p>
        </p:txBody>
      </p:sp>
    </p:spTree>
    <p:extLst>
      <p:ext uri="{BB962C8B-B14F-4D97-AF65-F5344CB8AC3E}">
        <p14:creationId xmlns:p14="http://schemas.microsoft.com/office/powerpoint/2010/main" val="3325091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419ED6-FDCD-3E48-A5E2-FA68E45A973D}" type="datetimeFigureOut">
              <a:rPr lang="en-US" smtClean="0"/>
              <a:t>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D0E23-B20D-8C4A-ADBE-F3B6A0CE2BD4}" type="slidenum">
              <a:rPr lang="en-US" smtClean="0"/>
              <a:t>‹#›</a:t>
            </a:fld>
            <a:endParaRPr lang="en-US"/>
          </a:p>
        </p:txBody>
      </p:sp>
    </p:spTree>
    <p:extLst>
      <p:ext uri="{BB962C8B-B14F-4D97-AF65-F5344CB8AC3E}">
        <p14:creationId xmlns:p14="http://schemas.microsoft.com/office/powerpoint/2010/main" val="1960645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419ED6-FDCD-3E48-A5E2-FA68E45A973D}" type="datetimeFigureOut">
              <a:rPr lang="en-US" smtClean="0"/>
              <a:t>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D0E23-B20D-8C4A-ADBE-F3B6A0CE2BD4}" type="slidenum">
              <a:rPr lang="en-US" smtClean="0"/>
              <a:t>‹#›</a:t>
            </a:fld>
            <a:endParaRPr lang="en-US"/>
          </a:p>
        </p:txBody>
      </p:sp>
    </p:spTree>
    <p:extLst>
      <p:ext uri="{BB962C8B-B14F-4D97-AF65-F5344CB8AC3E}">
        <p14:creationId xmlns:p14="http://schemas.microsoft.com/office/powerpoint/2010/main" val="1229098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419ED6-FDCD-3E48-A5E2-FA68E45A973D}" type="datetimeFigureOut">
              <a:rPr lang="en-US" smtClean="0"/>
              <a:t>1/27/2020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D0E23-B20D-8C4A-ADBE-F3B6A0CE2BD4}" type="slidenum">
              <a:rPr lang="en-US" smtClean="0"/>
              <a:t>‹#›</a:t>
            </a:fld>
            <a:endParaRPr lang="en-US"/>
          </a:p>
        </p:txBody>
      </p:sp>
    </p:spTree>
    <p:extLst>
      <p:ext uri="{BB962C8B-B14F-4D97-AF65-F5344CB8AC3E}">
        <p14:creationId xmlns:p14="http://schemas.microsoft.com/office/powerpoint/2010/main" val="3523593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C419ED6-FDCD-3E48-A5E2-FA68E45A973D}" type="datetimeFigureOut">
              <a:rPr lang="en-US" smtClean="0"/>
              <a:t>1/27/2020</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739D0E23-B20D-8C4A-ADBE-F3B6A0CE2BD4}" type="slidenum">
              <a:rPr lang="en-US" smtClean="0"/>
              <a:t>‹#›</a:t>
            </a:fld>
            <a:endParaRPr lang="en-US"/>
          </a:p>
        </p:txBody>
      </p:sp>
    </p:spTree>
    <p:extLst>
      <p:ext uri="{BB962C8B-B14F-4D97-AF65-F5344CB8AC3E}">
        <p14:creationId xmlns:p14="http://schemas.microsoft.com/office/powerpoint/2010/main" val="745210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C419ED6-FDCD-3E48-A5E2-FA68E45A973D}"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D0E23-B20D-8C4A-ADBE-F3B6A0CE2BD4}" type="slidenum">
              <a:rPr lang="en-US" smtClean="0"/>
              <a:t>‹#›</a:t>
            </a:fld>
            <a:endParaRPr lang="en-US"/>
          </a:p>
        </p:txBody>
      </p:sp>
    </p:spTree>
    <p:extLst>
      <p:ext uri="{BB962C8B-B14F-4D97-AF65-F5344CB8AC3E}">
        <p14:creationId xmlns:p14="http://schemas.microsoft.com/office/powerpoint/2010/main" val="2881688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C419ED6-FDCD-3E48-A5E2-FA68E45A973D}" type="datetimeFigureOut">
              <a:rPr lang="en-US" smtClean="0"/>
              <a:t>1/27/2020</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739D0E23-B20D-8C4A-ADBE-F3B6A0CE2BD4}"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756361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arineconomicforum.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2" name="Rectangle 72">
            <a:extLst>
              <a:ext uri="{FF2B5EF4-FFF2-40B4-BE49-F238E27FC236}">
                <a16:creationId xmlns:a16="http://schemas.microsoft.com/office/drawing/2014/main" id="{8D0A8302-05E2-46E9-8702-F5622761B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8175"/>
            <a:ext cx="12191999" cy="621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pic>
        <p:nvPicPr>
          <p:cNvPr id="4" name="Picture 3" descr="A close up of a logo&#10;&#10;Description automatically generated"/>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1166" y="2368785"/>
            <a:ext cx="5164834" cy="2414560"/>
          </a:xfrm>
          <a:prstGeom prst="rect">
            <a:avLst/>
          </a:prstGeom>
        </p:spPr>
      </p:pic>
      <p:sp>
        <p:nvSpPr>
          <p:cNvPr id="4103" name="Rectangle 74">
            <a:extLst>
              <a:ext uri="{FF2B5EF4-FFF2-40B4-BE49-F238E27FC236}">
                <a16:creationId xmlns:a16="http://schemas.microsoft.com/office/drawing/2014/main" id="{395A9DDB-4A31-4005-968F-E5D5CC3535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6079" y="723899"/>
            <a:ext cx="5009388"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099" name="Rectangle 2"/>
          <p:cNvSpPr>
            <a:spLocks noGrp="1" noChangeArrowheads="1"/>
          </p:cNvSpPr>
          <p:nvPr>
            <p:ph type="ctrTitle"/>
          </p:nvPr>
        </p:nvSpPr>
        <p:spPr>
          <a:xfrm>
            <a:off x="7261934" y="1419225"/>
            <a:ext cx="4115917" cy="2085869"/>
          </a:xfrm>
        </p:spPr>
        <p:txBody>
          <a:bodyPr>
            <a:normAutofit/>
          </a:bodyPr>
          <a:lstStyle/>
          <a:p>
            <a:br>
              <a:rPr lang="en-US" b="1" dirty="0">
                <a:solidFill>
                  <a:srgbClr val="FFFFFF"/>
                </a:solidFill>
                <a:latin typeface="Calibri" pitchFamily="34" charset="0"/>
                <a:ea typeface="ＭＳ Ｐゴシック" pitchFamily="34" charset="-128"/>
              </a:rPr>
            </a:br>
            <a:endParaRPr lang="en-US" b="1" dirty="0">
              <a:solidFill>
                <a:srgbClr val="FFFFFF"/>
              </a:solidFill>
              <a:latin typeface="Calibri" pitchFamily="34" charset="0"/>
              <a:ea typeface="ＭＳ Ｐゴシック" pitchFamily="34" charset="-128"/>
            </a:endParaRPr>
          </a:p>
        </p:txBody>
      </p:sp>
      <p:sp>
        <p:nvSpPr>
          <p:cNvPr id="4100" name="Rectangle 3"/>
          <p:cNvSpPr>
            <a:spLocks noGrp="1" noChangeArrowheads="1"/>
          </p:cNvSpPr>
          <p:nvPr>
            <p:ph type="subTitle" idx="1"/>
          </p:nvPr>
        </p:nvSpPr>
        <p:spPr>
          <a:xfrm>
            <a:off x="7065045" y="1730842"/>
            <a:ext cx="4312806" cy="2469578"/>
          </a:xfrm>
        </p:spPr>
        <p:txBody>
          <a:bodyPr>
            <a:noAutofit/>
          </a:bodyPr>
          <a:lstStyle/>
          <a:p>
            <a:r>
              <a:rPr lang="en-US" sz="3600" dirty="0">
                <a:solidFill>
                  <a:schemeClr val="bg2"/>
                </a:solidFill>
                <a:latin typeface="Calibri" pitchFamily="34" charset="0"/>
                <a:ea typeface="ＭＳ Ｐゴシック" pitchFamily="34" charset="-128"/>
              </a:rPr>
              <a:t>Forecasting the future </a:t>
            </a:r>
          </a:p>
          <a:p>
            <a:r>
              <a:rPr lang="en-US" sz="3600" dirty="0">
                <a:solidFill>
                  <a:schemeClr val="bg2"/>
                </a:solidFill>
                <a:latin typeface="Calibri" pitchFamily="34" charset="0"/>
                <a:ea typeface="ＭＳ Ｐゴシック" pitchFamily="34" charset="-128"/>
                <a:hlinkClick r:id="rId4">
                  <a:extLst>
                    <a:ext uri="{A12FA001-AC4F-418D-AE19-62706E023703}">
                      <ahyp:hlinkClr xmlns:ahyp="http://schemas.microsoft.com/office/drawing/2018/hyperlinkcolor" val="tx"/>
                    </a:ext>
                  </a:extLst>
                </a:hlinkClick>
              </a:rPr>
              <a:t>Business retention and expansion project</a:t>
            </a:r>
          </a:p>
          <a:p>
            <a:r>
              <a:rPr lang="en-US" sz="3600" dirty="0">
                <a:solidFill>
                  <a:schemeClr val="bg2"/>
                </a:solidFill>
                <a:latin typeface="Calibri" pitchFamily="34" charset="0"/>
                <a:ea typeface="ＭＳ Ｐゴシック" pitchFamily="34" charset="-128"/>
                <a:hlinkClick r:id="rId4">
                  <a:extLst>
                    <a:ext uri="{A12FA001-AC4F-418D-AE19-62706E023703}">
                      <ahyp:hlinkClr xmlns:ahyp="http://schemas.microsoft.com/office/drawing/2018/hyperlinkcolor" val="tx"/>
                    </a:ext>
                  </a:extLst>
                </a:hlinkClick>
              </a:rPr>
              <a:t>1/29/2020</a:t>
            </a:r>
            <a:endParaRPr lang="en-US" sz="2800" dirty="0">
              <a:solidFill>
                <a:schemeClr val="bg2"/>
              </a:solidFill>
              <a:latin typeface="Calibri" pitchFamily="34" charset="0"/>
              <a:ea typeface="ＭＳ Ｐゴシック" pitchFamily="34" charset="-128"/>
              <a:hlinkClick r:id="rId4">
                <a:extLst>
                  <a:ext uri="{A12FA001-AC4F-418D-AE19-62706E023703}">
                    <ahyp:hlinkClr xmlns:ahyp="http://schemas.microsoft.com/office/drawing/2018/hyperlinkcolor" val="tx"/>
                  </a:ext>
                </a:extLst>
              </a:hlinkClick>
            </a:endParaRPr>
          </a:p>
        </p:txBody>
      </p:sp>
      <p:sp>
        <p:nvSpPr>
          <p:cNvPr id="4098" name="Slide Number Placeholder 5"/>
          <p:cNvSpPr>
            <a:spLocks noGrp="1"/>
          </p:cNvSpPr>
          <p:nvPr>
            <p:ph type="sldNum" sz="quarter" idx="12"/>
          </p:nvPr>
        </p:nvSpPr>
        <p:spPr>
          <a:xfrm>
            <a:off x="10558300" y="6400800"/>
            <a:ext cx="1016440" cy="365125"/>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a:bodyPr>
          <a:lstStyle>
            <a:lvl1pPr eaLnBrk="0" hangingPunct="0">
              <a:defRPr b="1">
                <a:solidFill>
                  <a:schemeClr val="tx1"/>
                </a:solidFill>
                <a:latin typeface="Arial" charset="0"/>
                <a:ea typeface="ＭＳ Ｐゴシック" pitchFamily="34" charset="-128"/>
              </a:defRPr>
            </a:lvl1pPr>
            <a:lvl2pPr marL="742950" indent="-285750" eaLnBrk="0" hangingPunct="0">
              <a:defRPr b="1">
                <a:solidFill>
                  <a:schemeClr val="tx1"/>
                </a:solidFill>
                <a:latin typeface="Arial" charset="0"/>
                <a:ea typeface="ＭＳ Ｐゴシック" pitchFamily="34" charset="-128"/>
              </a:defRPr>
            </a:lvl2pPr>
            <a:lvl3pPr marL="1143000" indent="-228600" eaLnBrk="0" hangingPunct="0">
              <a:defRPr b="1">
                <a:solidFill>
                  <a:schemeClr val="tx1"/>
                </a:solidFill>
                <a:latin typeface="Arial" charset="0"/>
                <a:ea typeface="ＭＳ Ｐゴシック" pitchFamily="34" charset="-128"/>
              </a:defRPr>
            </a:lvl3pPr>
            <a:lvl4pPr marL="1600200" indent="-228600" eaLnBrk="0" hangingPunct="0">
              <a:defRPr b="1">
                <a:solidFill>
                  <a:schemeClr val="tx1"/>
                </a:solidFill>
                <a:latin typeface="Arial" charset="0"/>
                <a:ea typeface="ＭＳ Ｐゴシック" pitchFamily="34" charset="-128"/>
              </a:defRPr>
            </a:lvl4pPr>
            <a:lvl5pPr marL="2057400" indent="-228600" eaLnBrk="0" hangingPunct="0">
              <a:defRPr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charset="0"/>
                <a:ea typeface="ＭＳ Ｐゴシック" pitchFamily="34" charset="-128"/>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76AA7D7D-2CED-4051-9BF2-9EF565B038CF}" type="slidenum">
              <a:rPr kumimoji="0" lang="en-US" sz="900" b="0" i="0" u="none" strike="noStrike" kern="1200" cap="none" spc="0" normalizeH="0" baseline="0" noProof="0" smtClean="0">
                <a:ln>
                  <a:noFill/>
                </a:ln>
                <a:solidFill>
                  <a:prstClr val="black"/>
                </a:solidFill>
                <a:effectLst/>
                <a:uLnTx/>
                <a:uFillTx/>
                <a:latin typeface="Calibri" pitchFamily="34" charset="0"/>
                <a:ea typeface="ＭＳ Ｐゴシック" pitchFamily="34"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a:t>
            </a:fld>
            <a:endParaRPr kumimoji="0" lang="en-US" sz="9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307583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Causes and impacts:  Regulatory Environment</a:t>
            </a:r>
          </a:p>
        </p:txBody>
      </p:sp>
      <p:sp>
        <p:nvSpPr>
          <p:cNvPr id="7" name="Rectangle 6"/>
          <p:cNvSpPr/>
          <p:nvPr/>
        </p:nvSpPr>
        <p:spPr>
          <a:xfrm>
            <a:off x="500274" y="2232274"/>
            <a:ext cx="4175441" cy="13085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cap="all" dirty="0">
                <a:solidFill>
                  <a:srgbClr val="FFFFFF"/>
                </a:solidFill>
                <a:latin typeface="+mj-lt"/>
                <a:ea typeface="+mj-ea"/>
                <a:cs typeface="+mj-cs"/>
              </a:rPr>
              <a:t>Why does this occur?</a:t>
            </a:r>
          </a:p>
        </p:txBody>
      </p:sp>
      <p:sp>
        <p:nvSpPr>
          <p:cNvPr id="10" name="Rectangle 9"/>
          <p:cNvSpPr/>
          <p:nvPr/>
        </p:nvSpPr>
        <p:spPr>
          <a:xfrm>
            <a:off x="517984" y="4737777"/>
            <a:ext cx="4175441" cy="13085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cap="all" dirty="0">
                <a:solidFill>
                  <a:srgbClr val="FFFFFF"/>
                </a:solidFill>
                <a:latin typeface="+mj-lt"/>
                <a:ea typeface="+mj-ea"/>
                <a:cs typeface="+mj-cs"/>
              </a:rPr>
              <a:t>What is the impact?</a:t>
            </a:r>
          </a:p>
        </p:txBody>
      </p:sp>
      <p:sp>
        <p:nvSpPr>
          <p:cNvPr id="11" name="Rectangle 10"/>
          <p:cNvSpPr/>
          <p:nvPr/>
        </p:nvSpPr>
        <p:spPr>
          <a:xfrm>
            <a:off x="5058558" y="2229175"/>
            <a:ext cx="6698099" cy="2105649"/>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endParaRPr lang="en-US" sz="2000" dirty="0"/>
          </a:p>
          <a:p>
            <a:pPr marL="285750" indent="-285750">
              <a:buFont typeface="Arial"/>
              <a:buChar char="•"/>
            </a:pPr>
            <a:r>
              <a:rPr lang="en-US" sz="2000" dirty="0"/>
              <a:t>Multi-layered (city, county, state, federal) difficult to understand &amp; manage</a:t>
            </a:r>
          </a:p>
          <a:p>
            <a:pPr marL="285750" indent="-285750">
              <a:buFont typeface="Arial"/>
              <a:buChar char="•"/>
            </a:pPr>
            <a:r>
              <a:rPr lang="en-US" sz="2000" dirty="0"/>
              <a:t>No centralized place or platform for businesses to understand all regulatory requirements</a:t>
            </a:r>
          </a:p>
          <a:p>
            <a:pPr marL="285750" indent="-285750">
              <a:buFont typeface="Arial"/>
              <a:buChar char="•"/>
            </a:pPr>
            <a:r>
              <a:rPr lang="en-US" sz="2000" dirty="0"/>
              <a:t>Cost of doing business as a function of time and expense increasing (permit-to-inspection, approval process)</a:t>
            </a:r>
          </a:p>
          <a:p>
            <a:pPr marL="285750" indent="-285750">
              <a:buFont typeface="Arial"/>
              <a:buChar char="•"/>
            </a:pPr>
            <a:endParaRPr lang="en-US" sz="2000" dirty="0"/>
          </a:p>
        </p:txBody>
      </p:sp>
      <p:sp>
        <p:nvSpPr>
          <p:cNvPr id="12" name="Rectangle 11"/>
          <p:cNvSpPr/>
          <p:nvPr/>
        </p:nvSpPr>
        <p:spPr>
          <a:xfrm>
            <a:off x="5058558" y="4700728"/>
            <a:ext cx="6698099" cy="1757723"/>
          </a:xfrm>
          <a:prstGeom prst="rect">
            <a:avLst/>
          </a:prstGeom>
          <a:solidFill>
            <a:schemeClr val="accent5">
              <a:lumMod val="75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en-US" sz="2000" dirty="0"/>
              <a:t>Incentive of non-compliance increases</a:t>
            </a:r>
          </a:p>
          <a:p>
            <a:pPr marL="285750" indent="-285750">
              <a:buFont typeface="Arial"/>
              <a:buChar char="•"/>
            </a:pPr>
            <a:r>
              <a:rPr lang="en-US" sz="2000" dirty="0"/>
              <a:t>Lack of investment</a:t>
            </a:r>
          </a:p>
          <a:p>
            <a:pPr marL="285750" indent="-285750">
              <a:buFont typeface="Arial"/>
              <a:buChar char="•"/>
            </a:pPr>
            <a:r>
              <a:rPr lang="en-US" sz="2000" dirty="0"/>
              <a:t>Adversarial relationship between business and regulators</a:t>
            </a:r>
          </a:p>
          <a:p>
            <a:pPr marL="285750" indent="-285750">
              <a:buFont typeface="Arial"/>
              <a:buChar char="•"/>
            </a:pPr>
            <a:endParaRPr lang="en-US" sz="2000" dirty="0"/>
          </a:p>
        </p:txBody>
      </p:sp>
    </p:spTree>
    <p:extLst>
      <p:ext uri="{BB962C8B-B14F-4D97-AF65-F5344CB8AC3E}">
        <p14:creationId xmlns:p14="http://schemas.microsoft.com/office/powerpoint/2010/main" val="2221469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0841D1-2A76-4F07-98F3-8E42AA491C61}"/>
              </a:ext>
            </a:extLst>
          </p:cNvPr>
          <p:cNvSpPr>
            <a:spLocks noGrp="1"/>
          </p:cNvSpPr>
          <p:nvPr>
            <p:ph type="title"/>
          </p:nvPr>
        </p:nvSpPr>
        <p:spPr>
          <a:xfrm>
            <a:off x="836706" y="1113764"/>
            <a:ext cx="3526117" cy="4624327"/>
          </a:xfrm>
        </p:spPr>
        <p:txBody>
          <a:bodyPr anchor="ctr">
            <a:noAutofit/>
          </a:bodyPr>
          <a:lstStyle/>
          <a:p>
            <a:r>
              <a:rPr lang="en-US" sz="3200" dirty="0">
                <a:solidFill>
                  <a:srgbClr val="FFFFFF"/>
                </a:solidFill>
              </a:rPr>
              <a:t>Current product mix accommodates narrow range of businesses</a:t>
            </a:r>
          </a:p>
        </p:txBody>
      </p:sp>
      <p:sp>
        <p:nvSpPr>
          <p:cNvPr id="7" name="TextBox 6"/>
          <p:cNvSpPr txBox="1"/>
          <p:nvPr/>
        </p:nvSpPr>
        <p:spPr>
          <a:xfrm>
            <a:off x="5169647" y="450331"/>
            <a:ext cx="6356110" cy="646331"/>
          </a:xfrm>
          <a:prstGeom prst="rect">
            <a:avLst/>
          </a:prstGeom>
          <a:solidFill>
            <a:schemeClr val="bg1"/>
          </a:solidFill>
        </p:spPr>
        <p:txBody>
          <a:bodyPr wrap="square" rtlCol="0">
            <a:spAutoFit/>
          </a:bodyPr>
          <a:lstStyle/>
          <a:p>
            <a:r>
              <a:rPr lang="en-US" b="1" dirty="0"/>
              <a:t>Survey Question:    What does your company need to grow?</a:t>
            </a:r>
          </a:p>
        </p:txBody>
      </p:sp>
      <p:sp>
        <p:nvSpPr>
          <p:cNvPr id="4" name="TextBox 3"/>
          <p:cNvSpPr txBox="1"/>
          <p:nvPr/>
        </p:nvSpPr>
        <p:spPr>
          <a:xfrm>
            <a:off x="5154706" y="5528235"/>
            <a:ext cx="6260353" cy="369332"/>
          </a:xfrm>
          <a:prstGeom prst="rect">
            <a:avLst/>
          </a:prstGeom>
          <a:solidFill>
            <a:schemeClr val="bg1"/>
          </a:solidFill>
        </p:spPr>
        <p:txBody>
          <a:bodyPr wrap="square" rtlCol="0">
            <a:spAutoFit/>
          </a:bodyPr>
          <a:lstStyle/>
          <a:p>
            <a:endParaRPr lang="en-US" dirty="0"/>
          </a:p>
        </p:txBody>
      </p:sp>
      <p:graphicFrame>
        <p:nvGraphicFramePr>
          <p:cNvPr id="9" name="Content Placeholder 8">
            <a:extLst>
              <a:ext uri="{FF2B5EF4-FFF2-40B4-BE49-F238E27FC236}">
                <a16:creationId xmlns:a16="http://schemas.microsoft.com/office/drawing/2014/main" id="{24201651-FA1C-4E99-A046-2305DE6AC38A}"/>
              </a:ext>
            </a:extLst>
          </p:cNvPr>
          <p:cNvGraphicFramePr>
            <a:graphicFrameLocks/>
          </p:cNvGraphicFramePr>
          <p:nvPr>
            <p:extLst>
              <p:ext uri="{D42A27DB-BD31-4B8C-83A1-F6EECF244321}">
                <p14:modId xmlns:p14="http://schemas.microsoft.com/office/powerpoint/2010/main" val="1360051391"/>
              </p:ext>
            </p:extLst>
          </p:nvPr>
        </p:nvGraphicFramePr>
        <p:xfrm>
          <a:off x="5561969" y="1314403"/>
          <a:ext cx="5853090" cy="53258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804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Causes and impacts:  Built Environment/Infrastructure</a:t>
            </a:r>
          </a:p>
        </p:txBody>
      </p:sp>
      <p:sp>
        <p:nvSpPr>
          <p:cNvPr id="7" name="Rectangle 6"/>
          <p:cNvSpPr/>
          <p:nvPr/>
        </p:nvSpPr>
        <p:spPr>
          <a:xfrm>
            <a:off x="500274" y="2232274"/>
            <a:ext cx="4175441" cy="13085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cap="all" dirty="0">
                <a:solidFill>
                  <a:srgbClr val="FFFFFF"/>
                </a:solidFill>
                <a:latin typeface="+mj-lt"/>
                <a:ea typeface="+mj-ea"/>
                <a:cs typeface="+mj-cs"/>
              </a:rPr>
              <a:t>Why does this occur?</a:t>
            </a:r>
          </a:p>
        </p:txBody>
      </p:sp>
      <p:sp>
        <p:nvSpPr>
          <p:cNvPr id="10" name="Rectangle 9"/>
          <p:cNvSpPr/>
          <p:nvPr/>
        </p:nvSpPr>
        <p:spPr>
          <a:xfrm>
            <a:off x="517984" y="4628312"/>
            <a:ext cx="4175441" cy="13085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cap="all" dirty="0">
                <a:solidFill>
                  <a:srgbClr val="FFFFFF"/>
                </a:solidFill>
                <a:latin typeface="+mj-lt"/>
                <a:ea typeface="+mj-ea"/>
                <a:cs typeface="+mj-cs"/>
              </a:rPr>
              <a:t>What is the impact?</a:t>
            </a:r>
          </a:p>
        </p:txBody>
      </p:sp>
      <p:sp>
        <p:nvSpPr>
          <p:cNvPr id="11" name="Rectangle 10"/>
          <p:cNvSpPr/>
          <p:nvPr/>
        </p:nvSpPr>
        <p:spPr>
          <a:xfrm>
            <a:off x="5052179" y="2229175"/>
            <a:ext cx="6704477" cy="2005473"/>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endParaRPr lang="en-US" sz="2000" dirty="0"/>
          </a:p>
          <a:p>
            <a:pPr marL="285750" indent="-285750">
              <a:buFont typeface="Arial"/>
              <a:buChar char="•"/>
            </a:pPr>
            <a:r>
              <a:rPr lang="en-US" sz="2000" dirty="0"/>
              <a:t>Application and enforcement of zoning laws can be inconsistent or outdated</a:t>
            </a:r>
          </a:p>
          <a:p>
            <a:pPr marL="285750" indent="-285750">
              <a:buFont typeface="Arial"/>
              <a:buChar char="•"/>
            </a:pPr>
            <a:r>
              <a:rPr lang="en-US" sz="2000" dirty="0"/>
              <a:t>Costs/requirements to upgrade current stock can be high </a:t>
            </a:r>
          </a:p>
          <a:p>
            <a:pPr marL="285750" indent="-285750">
              <a:buFont typeface="Arial"/>
              <a:buChar char="•"/>
            </a:pPr>
            <a:r>
              <a:rPr lang="en-US" sz="2000" dirty="0"/>
              <a:t>Low amount of industrial space (2%) limits presence of key sectors</a:t>
            </a:r>
          </a:p>
          <a:p>
            <a:pPr marL="285750" indent="-285750">
              <a:buFont typeface="Arial"/>
              <a:buChar char="•"/>
            </a:pPr>
            <a:endParaRPr lang="en-US" sz="2000" dirty="0"/>
          </a:p>
        </p:txBody>
      </p:sp>
      <p:sp>
        <p:nvSpPr>
          <p:cNvPr id="12" name="Rectangle 11"/>
          <p:cNvSpPr/>
          <p:nvPr/>
        </p:nvSpPr>
        <p:spPr>
          <a:xfrm>
            <a:off x="5052180" y="4613156"/>
            <a:ext cx="6685426" cy="1757724"/>
          </a:xfrm>
          <a:prstGeom prst="rect">
            <a:avLst/>
          </a:prstGeom>
          <a:solidFill>
            <a:schemeClr val="accent5">
              <a:lumMod val="75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endParaRPr lang="en-US" sz="2000" dirty="0"/>
          </a:p>
          <a:p>
            <a:pPr marL="285750" indent="-285750">
              <a:buFont typeface="Arial"/>
              <a:buChar char="•"/>
            </a:pPr>
            <a:r>
              <a:rPr lang="en-US" sz="2000" dirty="0"/>
              <a:t>Limits growth of homegrown companies that need more space</a:t>
            </a:r>
          </a:p>
          <a:p>
            <a:pPr marL="285750" indent="-285750">
              <a:buFont typeface="Arial"/>
              <a:buChar char="•"/>
            </a:pPr>
            <a:r>
              <a:rPr lang="en-US" sz="2000" dirty="0"/>
              <a:t>Attraction of businesses restricted to smaller scale and professional services</a:t>
            </a:r>
          </a:p>
          <a:p>
            <a:pPr marL="285750" indent="-285750">
              <a:buFont typeface="Arial"/>
              <a:buChar char="•"/>
            </a:pPr>
            <a:endParaRPr lang="en-US" sz="2000" dirty="0"/>
          </a:p>
          <a:p>
            <a:pPr marL="285750" indent="-285750">
              <a:buFont typeface="Arial"/>
              <a:buChar char="•"/>
            </a:pPr>
            <a:endParaRPr lang="en-US" sz="2000" dirty="0"/>
          </a:p>
        </p:txBody>
      </p:sp>
    </p:spTree>
    <p:extLst>
      <p:ext uri="{BB962C8B-B14F-4D97-AF65-F5344CB8AC3E}">
        <p14:creationId xmlns:p14="http://schemas.microsoft.com/office/powerpoint/2010/main" val="471009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0841D1-2A76-4F07-98F3-8E42AA491C61}"/>
              </a:ext>
            </a:extLst>
          </p:cNvPr>
          <p:cNvSpPr>
            <a:spLocks noGrp="1"/>
          </p:cNvSpPr>
          <p:nvPr>
            <p:ph type="title"/>
          </p:nvPr>
        </p:nvSpPr>
        <p:spPr>
          <a:xfrm>
            <a:off x="836706" y="1113764"/>
            <a:ext cx="3526117" cy="4624327"/>
          </a:xfrm>
        </p:spPr>
        <p:txBody>
          <a:bodyPr anchor="ctr">
            <a:noAutofit/>
          </a:bodyPr>
          <a:lstStyle/>
          <a:p>
            <a:r>
              <a:rPr lang="en-US" sz="3200" dirty="0"/>
              <a:t>The business ecosystem serves micro and small firms with a narrow range of inputs  services </a:t>
            </a:r>
            <a:endParaRPr lang="en-US" sz="3200" dirty="0">
              <a:solidFill>
                <a:srgbClr val="FFFFFF"/>
              </a:solidFill>
            </a:endParaRPr>
          </a:p>
        </p:txBody>
      </p:sp>
      <p:sp>
        <p:nvSpPr>
          <p:cNvPr id="7" name="TextBox 6"/>
          <p:cNvSpPr txBox="1"/>
          <p:nvPr/>
        </p:nvSpPr>
        <p:spPr>
          <a:xfrm>
            <a:off x="5250607" y="485678"/>
            <a:ext cx="6356110" cy="369332"/>
          </a:xfrm>
          <a:prstGeom prst="rect">
            <a:avLst/>
          </a:prstGeom>
          <a:solidFill>
            <a:schemeClr val="bg1"/>
          </a:solidFill>
        </p:spPr>
        <p:txBody>
          <a:bodyPr wrap="square" rtlCol="0">
            <a:spAutoFit/>
          </a:bodyPr>
          <a:lstStyle/>
          <a:p>
            <a:r>
              <a:rPr lang="en-US" b="1" dirty="0"/>
              <a:t>Survey Question:    Why is the business located in Marin? </a:t>
            </a:r>
          </a:p>
        </p:txBody>
      </p:sp>
      <p:graphicFrame>
        <p:nvGraphicFramePr>
          <p:cNvPr id="11" name="Content Placeholder 10">
            <a:extLst>
              <a:ext uri="{FF2B5EF4-FFF2-40B4-BE49-F238E27FC236}">
                <a16:creationId xmlns:a16="http://schemas.microsoft.com/office/drawing/2014/main" id="{186604BA-D9AD-414B-97DC-9163B1303860}"/>
              </a:ext>
            </a:extLst>
          </p:cNvPr>
          <p:cNvGraphicFramePr>
            <a:graphicFrameLocks noGrp="1"/>
          </p:cNvGraphicFramePr>
          <p:nvPr>
            <p:ph idx="1"/>
            <p:extLst>
              <p:ext uri="{D42A27DB-BD31-4B8C-83A1-F6EECF244321}">
                <p14:modId xmlns:p14="http://schemas.microsoft.com/office/powerpoint/2010/main" val="1202580007"/>
              </p:ext>
            </p:extLst>
          </p:nvPr>
        </p:nvGraphicFramePr>
        <p:xfrm>
          <a:off x="4901117" y="1409700"/>
          <a:ext cx="6919408" cy="52048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5464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Causes and impacts:  Business ecosystem</a:t>
            </a:r>
          </a:p>
        </p:txBody>
      </p:sp>
      <p:sp>
        <p:nvSpPr>
          <p:cNvPr id="7" name="Rectangle 6"/>
          <p:cNvSpPr/>
          <p:nvPr/>
        </p:nvSpPr>
        <p:spPr>
          <a:xfrm>
            <a:off x="500275" y="2079023"/>
            <a:ext cx="3791836" cy="13085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cap="all" dirty="0">
                <a:solidFill>
                  <a:srgbClr val="FFFFFF"/>
                </a:solidFill>
                <a:latin typeface="+mj-lt"/>
                <a:ea typeface="+mj-ea"/>
                <a:cs typeface="+mj-cs"/>
              </a:rPr>
              <a:t>Why does this occur?</a:t>
            </a:r>
          </a:p>
        </p:txBody>
      </p:sp>
      <p:sp>
        <p:nvSpPr>
          <p:cNvPr id="10" name="Rectangle 9"/>
          <p:cNvSpPr/>
          <p:nvPr/>
        </p:nvSpPr>
        <p:spPr>
          <a:xfrm>
            <a:off x="517984" y="4496954"/>
            <a:ext cx="3774126" cy="13085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cap="all" dirty="0">
                <a:solidFill>
                  <a:srgbClr val="FFFFFF"/>
                </a:solidFill>
                <a:latin typeface="+mj-lt"/>
                <a:ea typeface="+mj-ea"/>
                <a:cs typeface="+mj-cs"/>
              </a:rPr>
              <a:t>What is the impact?</a:t>
            </a:r>
          </a:p>
        </p:txBody>
      </p:sp>
      <p:sp>
        <p:nvSpPr>
          <p:cNvPr id="11" name="Rectangle 10"/>
          <p:cNvSpPr/>
          <p:nvPr/>
        </p:nvSpPr>
        <p:spPr>
          <a:xfrm>
            <a:off x="4532993" y="2097818"/>
            <a:ext cx="7204613" cy="2171328"/>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endParaRPr lang="en-US" sz="1700" dirty="0"/>
          </a:p>
          <a:p>
            <a:pPr marL="285750" indent="-285750">
              <a:buFont typeface="Arial"/>
              <a:buChar char="•"/>
            </a:pPr>
            <a:r>
              <a:rPr lang="en-US" sz="2000" dirty="0"/>
              <a:t>Shallow pools of firms are a small market for providers</a:t>
            </a:r>
          </a:p>
          <a:p>
            <a:pPr marL="285750" indent="-285750">
              <a:buFont typeface="Arial"/>
              <a:buChar char="•"/>
            </a:pPr>
            <a:r>
              <a:rPr lang="en-US" sz="2000" dirty="0"/>
              <a:t>Few incentives in the operating environment to locate a non-locally serving business here</a:t>
            </a:r>
          </a:p>
          <a:p>
            <a:pPr marL="285750" indent="-285750">
              <a:buFont typeface="Arial"/>
              <a:buChar char="•"/>
            </a:pPr>
            <a:r>
              <a:rPr lang="en-US" sz="2000" dirty="0"/>
              <a:t>Lack of accessible network of investors for Marin‐based businesses</a:t>
            </a:r>
          </a:p>
          <a:p>
            <a:pPr marL="285750" indent="-285750">
              <a:buFont typeface="Arial"/>
              <a:buChar char="•"/>
            </a:pPr>
            <a:endParaRPr lang="en-US" sz="1700" dirty="0"/>
          </a:p>
        </p:txBody>
      </p:sp>
      <p:sp>
        <p:nvSpPr>
          <p:cNvPr id="12" name="Rectangle 11"/>
          <p:cNvSpPr/>
          <p:nvPr/>
        </p:nvSpPr>
        <p:spPr>
          <a:xfrm>
            <a:off x="4532993" y="4459904"/>
            <a:ext cx="7248411" cy="2171328"/>
          </a:xfrm>
          <a:prstGeom prst="rect">
            <a:avLst/>
          </a:prstGeom>
          <a:solidFill>
            <a:schemeClr val="accent5">
              <a:lumMod val="75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en-US" sz="2000" dirty="0"/>
              <a:t>Few business services increase the burden of day-to-day operations and the cost of doing business</a:t>
            </a:r>
          </a:p>
          <a:p>
            <a:pPr marL="285750" indent="-285750">
              <a:buFont typeface="Arial"/>
              <a:buChar char="•"/>
            </a:pPr>
            <a:r>
              <a:rPr lang="en-US" sz="2000" dirty="0"/>
              <a:t>Starting, incubating and growing new businesses is more difficult</a:t>
            </a:r>
          </a:p>
          <a:p>
            <a:pPr marL="285750" indent="-285750">
              <a:buFont typeface="Arial"/>
              <a:buChar char="•"/>
            </a:pPr>
            <a:r>
              <a:rPr lang="en-US" sz="2000" dirty="0"/>
              <a:t>Business flight to more competitive locales in the Bay Area is a risk as is attracting new businesses</a:t>
            </a:r>
          </a:p>
        </p:txBody>
      </p:sp>
    </p:spTree>
    <p:extLst>
      <p:ext uri="{BB962C8B-B14F-4D97-AF65-F5344CB8AC3E}">
        <p14:creationId xmlns:p14="http://schemas.microsoft.com/office/powerpoint/2010/main" val="691135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collection results</a:t>
            </a:r>
          </a:p>
        </p:txBody>
      </p:sp>
      <p:graphicFrame>
        <p:nvGraphicFramePr>
          <p:cNvPr id="4" name="Content Placeholder 3"/>
          <p:cNvGraphicFramePr>
            <a:graphicFrameLocks noGrp="1"/>
          </p:cNvGraphicFramePr>
          <p:nvPr>
            <p:ph idx="1"/>
          </p:nvPr>
        </p:nvGraphicFramePr>
        <p:xfrm>
          <a:off x="581025" y="2469086"/>
          <a:ext cx="11029950" cy="3383280"/>
        </p:xfrm>
        <a:graphic>
          <a:graphicData uri="http://schemas.openxmlformats.org/drawingml/2006/table">
            <a:tbl>
              <a:tblPr firstRow="1" bandRow="1">
                <a:tableStyleId>{5C22544A-7EE6-4342-B048-85BDC9FD1C3A}</a:tableStyleId>
              </a:tblPr>
              <a:tblGrid>
                <a:gridCol w="2789022">
                  <a:extLst>
                    <a:ext uri="{9D8B030D-6E8A-4147-A177-3AD203B41FA5}">
                      <a16:colId xmlns:a16="http://schemas.microsoft.com/office/drawing/2014/main" val="20000"/>
                    </a:ext>
                  </a:extLst>
                </a:gridCol>
                <a:gridCol w="8240928">
                  <a:extLst>
                    <a:ext uri="{9D8B030D-6E8A-4147-A177-3AD203B41FA5}">
                      <a16:colId xmlns:a16="http://schemas.microsoft.com/office/drawing/2014/main" val="20001"/>
                    </a:ext>
                  </a:extLst>
                </a:gridCol>
              </a:tblGrid>
              <a:tr h="370840">
                <a:tc>
                  <a:txBody>
                    <a:bodyPr/>
                    <a:lstStyle/>
                    <a:p>
                      <a:r>
                        <a:rPr lang="en-US" sz="2400" dirty="0"/>
                        <a:t>Activity</a:t>
                      </a:r>
                    </a:p>
                  </a:txBody>
                  <a:tcPr/>
                </a:tc>
                <a:tc>
                  <a:txBody>
                    <a:bodyPr/>
                    <a:lstStyle/>
                    <a:p>
                      <a:r>
                        <a:rPr lang="en-US" sz="2400" baseline="0" dirty="0"/>
                        <a:t>Stakeholder Engagement</a:t>
                      </a:r>
                      <a:endParaRPr lang="en-US" sz="2400" dirty="0"/>
                    </a:p>
                  </a:txBody>
                  <a:tcPr/>
                </a:tc>
                <a:extLst>
                  <a:ext uri="{0D108BD9-81ED-4DB2-BD59-A6C34878D82A}">
                    <a16:rowId xmlns:a16="http://schemas.microsoft.com/office/drawing/2014/main" val="10000"/>
                  </a:ext>
                </a:extLst>
              </a:tr>
              <a:tr h="370840">
                <a:tc>
                  <a:txBody>
                    <a:bodyPr/>
                    <a:lstStyle/>
                    <a:p>
                      <a:r>
                        <a:rPr lang="en-US" sz="2400" b="1" dirty="0"/>
                        <a:t>Focus Groups: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a:t>16 held, 120 participants</a:t>
                      </a:r>
                    </a:p>
                    <a:p>
                      <a:endParaRPr lang="en-US" sz="2400" dirty="0"/>
                    </a:p>
                  </a:txBody>
                  <a:tcPr/>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1" dirty="0"/>
                        <a:t>1 v 1 Interviews:</a:t>
                      </a:r>
                    </a:p>
                    <a:p>
                      <a:endParaRPr lang="en-US" sz="24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a:t>21 completed</a:t>
                      </a:r>
                    </a:p>
                  </a:txBody>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1" dirty="0"/>
                        <a:t>Survey:</a:t>
                      </a:r>
                    </a:p>
                    <a:p>
                      <a:endParaRPr lang="en-US" sz="24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a:t>112 responses</a:t>
                      </a:r>
                    </a:p>
                    <a:p>
                      <a:endParaRPr lang="en-US" sz="2400" dirty="0"/>
                    </a:p>
                  </a:txBody>
                  <a:tcPr/>
                </a:tc>
                <a:extLst>
                  <a:ext uri="{0D108BD9-81ED-4DB2-BD59-A6C34878D82A}">
                    <a16:rowId xmlns:a16="http://schemas.microsoft.com/office/drawing/2014/main" val="10003"/>
                  </a:ext>
                </a:extLst>
              </a:tr>
              <a:tr h="370840">
                <a:tc>
                  <a:txBody>
                    <a:bodyPr/>
                    <a:lstStyle/>
                    <a:p>
                      <a:r>
                        <a:rPr lang="en-US" sz="2400" b="1" dirty="0"/>
                        <a:t>TOTAL</a:t>
                      </a:r>
                    </a:p>
                  </a:txBody>
                  <a:tcPr/>
                </a:tc>
                <a:tc>
                  <a:txBody>
                    <a:bodyPr/>
                    <a:lstStyle/>
                    <a:p>
                      <a:r>
                        <a:rPr lang="en-US" sz="2400" b="1" dirty="0"/>
                        <a:t>253 responses</a:t>
                      </a:r>
                    </a:p>
                  </a:txBody>
                  <a:tcPr/>
                </a:tc>
                <a:extLst>
                  <a:ext uri="{0D108BD9-81ED-4DB2-BD59-A6C34878D82A}">
                    <a16:rowId xmlns:a16="http://schemas.microsoft.com/office/drawing/2014/main" val="1545729165"/>
                  </a:ext>
                </a:extLst>
              </a:tr>
            </a:tbl>
          </a:graphicData>
        </a:graphic>
      </p:graphicFrame>
    </p:spTree>
    <p:extLst>
      <p:ext uri="{BB962C8B-B14F-4D97-AF65-F5344CB8AC3E}">
        <p14:creationId xmlns:p14="http://schemas.microsoft.com/office/powerpoint/2010/main" val="122350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0841D1-2A76-4F07-98F3-8E42AA491C61}"/>
              </a:ext>
            </a:extLst>
          </p:cNvPr>
          <p:cNvSpPr>
            <a:spLocks noGrp="1"/>
          </p:cNvSpPr>
          <p:nvPr>
            <p:ph type="title"/>
          </p:nvPr>
        </p:nvSpPr>
        <p:spPr>
          <a:xfrm>
            <a:off x="959157" y="1113764"/>
            <a:ext cx="3269749" cy="4624327"/>
          </a:xfrm>
        </p:spPr>
        <p:txBody>
          <a:bodyPr anchor="ctr">
            <a:normAutofit/>
          </a:bodyPr>
          <a:lstStyle/>
          <a:p>
            <a:r>
              <a:rPr lang="en-US" sz="3200" dirty="0">
                <a:solidFill>
                  <a:srgbClr val="FFFFFF"/>
                </a:solidFill>
              </a:rPr>
              <a:t>Traditional business functions intensified by regional economy</a:t>
            </a:r>
          </a:p>
        </p:txBody>
      </p:sp>
      <p:grpSp>
        <p:nvGrpSpPr>
          <p:cNvPr id="9" name="Group 8"/>
          <p:cNvGrpSpPr/>
          <p:nvPr/>
        </p:nvGrpSpPr>
        <p:grpSpPr>
          <a:xfrm>
            <a:off x="5014761" y="207390"/>
            <a:ext cx="6832122" cy="6360527"/>
            <a:chOff x="2183877" y="207390"/>
            <a:chExt cx="7451207" cy="6650593"/>
          </a:xfrm>
        </p:grpSpPr>
        <p:sp>
          <p:nvSpPr>
            <p:cNvPr id="11" name="Oval 10"/>
            <p:cNvSpPr/>
            <p:nvPr/>
          </p:nvSpPr>
          <p:spPr>
            <a:xfrm>
              <a:off x="2183877" y="207390"/>
              <a:ext cx="7451207" cy="6650593"/>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lIns="1097280" tIns="0" bIns="5897880" rtlCol="0" anchor="ctr"/>
            <a:lstStyle/>
            <a:p>
              <a:pPr algn="ctr" defTabSz="457200"/>
              <a:endParaRPr lang="en-US" sz="1300" b="1" dirty="0">
                <a:solidFill>
                  <a:prstClr val="white"/>
                </a:solidFill>
                <a:latin typeface="Calibri"/>
              </a:endParaRPr>
            </a:p>
            <a:p>
              <a:pPr algn="ctr" defTabSz="457200"/>
              <a:endParaRPr lang="en-US" sz="1300" b="1" dirty="0">
                <a:solidFill>
                  <a:prstClr val="white"/>
                </a:solidFill>
                <a:latin typeface="Calibri"/>
              </a:endParaRPr>
            </a:p>
            <a:p>
              <a:pPr algn="ctr" defTabSz="457200"/>
              <a:endParaRPr lang="en-US" sz="1300" b="1" dirty="0">
                <a:solidFill>
                  <a:prstClr val="white"/>
                </a:solidFill>
                <a:latin typeface="Calibri"/>
              </a:endParaRPr>
            </a:p>
            <a:p>
              <a:pPr defTabSz="457200"/>
              <a:r>
                <a:rPr lang="en-US" sz="1300" b="1" dirty="0">
                  <a:solidFill>
                    <a:prstClr val="white"/>
                  </a:solidFill>
                  <a:latin typeface="Calibri"/>
                </a:rPr>
                <a:t>        </a:t>
              </a:r>
            </a:p>
            <a:p>
              <a:pPr defTabSz="457200"/>
              <a:endParaRPr lang="en-US" sz="1300" b="1" dirty="0">
                <a:solidFill>
                  <a:prstClr val="white"/>
                </a:solidFill>
                <a:latin typeface="Calibri"/>
              </a:endParaRPr>
            </a:p>
            <a:p>
              <a:pPr defTabSz="457200"/>
              <a:endParaRPr lang="en-US" sz="1300" b="1" dirty="0">
                <a:solidFill>
                  <a:prstClr val="white"/>
                </a:solidFill>
                <a:latin typeface="Calibri"/>
              </a:endParaRPr>
            </a:p>
            <a:p>
              <a:pPr defTabSz="457200"/>
              <a:r>
                <a:rPr lang="en-US" sz="1300" b="1" dirty="0">
                  <a:solidFill>
                    <a:prstClr val="white"/>
                  </a:solidFill>
                  <a:latin typeface="Calibri"/>
                </a:rPr>
                <a:t>                 </a:t>
              </a:r>
            </a:p>
            <a:p>
              <a:pPr defTabSz="457200"/>
              <a:r>
                <a:rPr lang="en-US" sz="1300" b="1" dirty="0">
                  <a:solidFill>
                    <a:prstClr val="white"/>
                  </a:solidFill>
                  <a:latin typeface="Calibri"/>
                </a:rPr>
                <a:t>	  </a:t>
              </a:r>
            </a:p>
            <a:p>
              <a:pPr defTabSz="457200"/>
              <a:r>
                <a:rPr lang="en-US" sz="1300" b="1" dirty="0">
                  <a:solidFill>
                    <a:prstClr val="white"/>
                  </a:solidFill>
                  <a:latin typeface="Calibri"/>
                </a:rPr>
                <a:t>             </a:t>
              </a:r>
              <a:r>
                <a:rPr lang="en-US" sz="1600" b="1" dirty="0">
                  <a:solidFill>
                    <a:prstClr val="white"/>
                  </a:solidFill>
                  <a:latin typeface="Calibri"/>
                </a:rPr>
                <a:t>Bay Area Economy:</a:t>
              </a:r>
            </a:p>
            <a:p>
              <a:pPr marL="285750" indent="-285750" defTabSz="457200">
                <a:buFont typeface="Arial"/>
                <a:buChar char="•"/>
              </a:pPr>
              <a:r>
                <a:rPr lang="en-US" sz="1600" b="1" dirty="0">
                  <a:solidFill>
                    <a:prstClr val="white"/>
                  </a:solidFill>
                  <a:latin typeface="Calibri"/>
                </a:rPr>
                <a:t>Continued job growth</a:t>
              </a:r>
            </a:p>
            <a:p>
              <a:pPr marL="285750" indent="-285750" defTabSz="457200">
                <a:buFont typeface="Arial"/>
                <a:buChar char="•"/>
              </a:pPr>
              <a:r>
                <a:rPr lang="en-US" sz="1600" b="1" dirty="0">
                  <a:solidFill>
                    <a:prstClr val="white"/>
                  </a:solidFill>
                  <a:latin typeface="Calibri"/>
                </a:rPr>
                <a:t>Increasing cost of living</a:t>
              </a:r>
            </a:p>
            <a:p>
              <a:pPr marL="285750" indent="-285750" defTabSz="457200">
                <a:buFont typeface="Arial"/>
                <a:buChar char="•"/>
              </a:pPr>
              <a:r>
                <a:rPr lang="en-US" sz="1600" b="1" dirty="0">
                  <a:solidFill>
                    <a:prstClr val="white"/>
                  </a:solidFill>
                  <a:latin typeface="Calibri"/>
                </a:rPr>
                <a:t>Population growth/pressure on mobility infrastructure</a:t>
              </a:r>
            </a:p>
            <a:p>
              <a:pPr marL="285750" indent="-285750" defTabSz="457200">
                <a:buFont typeface="Arial"/>
                <a:buChar char="•"/>
              </a:pPr>
              <a:r>
                <a:rPr lang="en-US" sz="1600" b="1" dirty="0">
                  <a:solidFill>
                    <a:prstClr val="white"/>
                  </a:solidFill>
                  <a:latin typeface="Calibri"/>
                </a:rPr>
                <a:t>Disruptive businesses</a:t>
              </a:r>
            </a:p>
            <a:p>
              <a:pPr defTabSz="457200"/>
              <a:endParaRPr lang="en-US" sz="1300" b="1" dirty="0">
                <a:solidFill>
                  <a:prstClr val="white"/>
                </a:solidFill>
                <a:latin typeface="Calibri"/>
              </a:endParaRPr>
            </a:p>
          </p:txBody>
        </p:sp>
        <p:sp>
          <p:nvSpPr>
            <p:cNvPr id="12" name="Oval 11"/>
            <p:cNvSpPr/>
            <p:nvPr/>
          </p:nvSpPr>
          <p:spPr>
            <a:xfrm>
              <a:off x="3747718" y="2157812"/>
              <a:ext cx="4408642" cy="4011400"/>
            </a:xfrm>
            <a:prstGeom prst="ellipse">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lIns="0" tIns="0" bIns="1325880" rtlCol="0" anchor="ctr"/>
            <a:lstStyle/>
            <a:p>
              <a:pPr algn="ctr" defTabSz="457200"/>
              <a:endParaRPr lang="en-US" sz="1300" b="1" dirty="0">
                <a:solidFill>
                  <a:prstClr val="white"/>
                </a:solidFill>
                <a:latin typeface="Calibri"/>
              </a:endParaRPr>
            </a:p>
            <a:p>
              <a:pPr algn="ctr" defTabSz="457200"/>
              <a:r>
                <a:rPr lang="en-US" sz="1600" b="1" dirty="0">
                  <a:solidFill>
                    <a:prstClr val="white"/>
                  </a:solidFill>
                  <a:latin typeface="Calibri"/>
                </a:rPr>
                <a:t>Marin County Economy:</a:t>
              </a:r>
            </a:p>
            <a:p>
              <a:pPr marL="285750" indent="-285750" defTabSz="457200">
                <a:buFont typeface="Arial"/>
                <a:buChar char="•"/>
              </a:pPr>
              <a:r>
                <a:rPr lang="en-US" sz="1600" b="1" dirty="0">
                  <a:solidFill>
                    <a:prstClr val="white"/>
                  </a:solidFill>
                  <a:latin typeface="Calibri"/>
                </a:rPr>
                <a:t>Local workforce supply outpaced by demand</a:t>
              </a:r>
            </a:p>
            <a:p>
              <a:pPr marL="285750" indent="-285750" defTabSz="457200">
                <a:buFont typeface="Arial"/>
                <a:buChar char="•"/>
              </a:pPr>
              <a:r>
                <a:rPr lang="en-US" sz="1600" b="1" dirty="0">
                  <a:solidFill>
                    <a:prstClr val="white"/>
                  </a:solidFill>
                  <a:latin typeface="Calibri"/>
                </a:rPr>
                <a:t>Limited commercial inventory/mix</a:t>
              </a:r>
            </a:p>
            <a:p>
              <a:pPr marL="285750" indent="-285750" defTabSz="457200">
                <a:buFont typeface="Arial"/>
                <a:buChar char="•"/>
              </a:pPr>
              <a:r>
                <a:rPr lang="en-US" sz="1600" b="1" dirty="0">
                  <a:solidFill>
                    <a:prstClr val="white"/>
                  </a:solidFill>
                  <a:latin typeface="Calibri"/>
                </a:rPr>
                <a:t>High cost of living</a:t>
              </a:r>
            </a:p>
            <a:p>
              <a:pPr marL="285750" indent="-285750" defTabSz="457200">
                <a:buFont typeface="Arial"/>
                <a:buChar char="•"/>
              </a:pPr>
              <a:r>
                <a:rPr lang="en-US" sz="1600" b="1" dirty="0">
                  <a:solidFill>
                    <a:prstClr val="white"/>
                  </a:solidFill>
                  <a:latin typeface="Calibri"/>
                </a:rPr>
                <a:t>Transportation network congested</a:t>
              </a:r>
            </a:p>
            <a:p>
              <a:pPr marL="285750" indent="-285750" defTabSz="457200">
                <a:buFont typeface="Arial"/>
                <a:buChar char="•"/>
              </a:pPr>
              <a:r>
                <a:rPr lang="en-US" sz="1600" b="1" dirty="0">
                  <a:solidFill>
                    <a:prstClr val="white"/>
                  </a:solidFill>
                  <a:latin typeface="Calibri"/>
                </a:rPr>
                <a:t>Growing pressure on retail</a:t>
              </a:r>
            </a:p>
          </p:txBody>
        </p:sp>
        <p:sp>
          <p:nvSpPr>
            <p:cNvPr id="13" name="Oval 12"/>
            <p:cNvSpPr/>
            <p:nvPr/>
          </p:nvSpPr>
          <p:spPr>
            <a:xfrm>
              <a:off x="5026176" y="4791606"/>
              <a:ext cx="1864847" cy="1273052"/>
            </a:xfrm>
            <a:prstGeom prst="ellipse">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sz="1600" b="1" dirty="0">
                  <a:solidFill>
                    <a:prstClr val="white"/>
                  </a:solidFill>
                  <a:latin typeface="Calibri"/>
                </a:rPr>
                <a:t>Marin County Businesses</a:t>
              </a:r>
            </a:p>
          </p:txBody>
        </p:sp>
      </p:grpSp>
    </p:spTree>
    <p:extLst>
      <p:ext uri="{BB962C8B-B14F-4D97-AF65-F5344CB8AC3E}">
        <p14:creationId xmlns:p14="http://schemas.microsoft.com/office/powerpoint/2010/main" val="2696942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EFF"/>
                </a:solidFill>
              </a:rPr>
              <a:t>Analyzing results:  key regional competitiveness areas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0863391"/>
              </p:ext>
            </p:extLst>
          </p:nvPr>
        </p:nvGraphicFramePr>
        <p:xfrm>
          <a:off x="581191" y="2181224"/>
          <a:ext cx="11029783" cy="36886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2759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0841D1-2A76-4F07-98F3-8E42AA491C61}"/>
              </a:ext>
            </a:extLst>
          </p:cNvPr>
          <p:cNvSpPr>
            <a:spLocks noGrp="1"/>
          </p:cNvSpPr>
          <p:nvPr>
            <p:ph type="title"/>
          </p:nvPr>
        </p:nvSpPr>
        <p:spPr>
          <a:xfrm>
            <a:off x="959157" y="1113764"/>
            <a:ext cx="3269749" cy="4624327"/>
          </a:xfrm>
        </p:spPr>
        <p:txBody>
          <a:bodyPr anchor="ctr">
            <a:normAutofit/>
          </a:bodyPr>
          <a:lstStyle/>
          <a:p>
            <a:r>
              <a:rPr lang="en-US" sz="3200" dirty="0">
                <a:solidFill>
                  <a:srgbClr val="FFFFFF"/>
                </a:solidFill>
              </a:rPr>
              <a:t>Hiring is the greatest challenge &amp; constraint to growth</a:t>
            </a:r>
          </a:p>
        </p:txBody>
      </p:sp>
      <p:sp>
        <p:nvSpPr>
          <p:cNvPr id="5" name="TextBox 4"/>
          <p:cNvSpPr txBox="1"/>
          <p:nvPr/>
        </p:nvSpPr>
        <p:spPr>
          <a:xfrm>
            <a:off x="5455825" y="485678"/>
            <a:ext cx="5945674" cy="646331"/>
          </a:xfrm>
          <a:prstGeom prst="rect">
            <a:avLst/>
          </a:prstGeom>
          <a:noFill/>
        </p:spPr>
        <p:txBody>
          <a:bodyPr wrap="square" rtlCol="0">
            <a:spAutoFit/>
          </a:bodyPr>
          <a:lstStyle/>
          <a:p>
            <a:r>
              <a:rPr lang="en-US" b="1" dirty="0"/>
              <a:t>Survey Question:   What is your biggest business challenge?</a:t>
            </a:r>
          </a:p>
        </p:txBody>
      </p:sp>
      <p:graphicFrame>
        <p:nvGraphicFramePr>
          <p:cNvPr id="11" name="Content Placeholder 10">
            <a:extLst>
              <a:ext uri="{FF2B5EF4-FFF2-40B4-BE49-F238E27FC236}">
                <a16:creationId xmlns:a16="http://schemas.microsoft.com/office/drawing/2014/main" id="{69B5FC19-7841-411A-9037-9D188F04BD22}"/>
              </a:ext>
            </a:extLst>
          </p:cNvPr>
          <p:cNvGraphicFramePr>
            <a:graphicFrameLocks noGrp="1"/>
          </p:cNvGraphicFramePr>
          <p:nvPr>
            <p:ph idx="1"/>
            <p:extLst>
              <p:ext uri="{D42A27DB-BD31-4B8C-83A1-F6EECF244321}">
                <p14:modId xmlns:p14="http://schemas.microsoft.com/office/powerpoint/2010/main" val="1000228193"/>
              </p:ext>
            </p:extLst>
          </p:nvPr>
        </p:nvGraphicFramePr>
        <p:xfrm>
          <a:off x="5133900" y="1493950"/>
          <a:ext cx="6247509" cy="53054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98247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Causes and impacts:  Workforce</a:t>
            </a:r>
          </a:p>
        </p:txBody>
      </p:sp>
      <p:sp>
        <p:nvSpPr>
          <p:cNvPr id="7" name="Rectangle 6"/>
          <p:cNvSpPr/>
          <p:nvPr/>
        </p:nvSpPr>
        <p:spPr>
          <a:xfrm>
            <a:off x="500274" y="2232274"/>
            <a:ext cx="4175441" cy="13085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cap="all" dirty="0">
                <a:solidFill>
                  <a:srgbClr val="FFFFFF"/>
                </a:solidFill>
                <a:latin typeface="+mj-lt"/>
                <a:ea typeface="+mj-ea"/>
                <a:cs typeface="+mj-cs"/>
              </a:rPr>
              <a:t>Why does this occur?</a:t>
            </a:r>
          </a:p>
        </p:txBody>
      </p:sp>
      <p:sp>
        <p:nvSpPr>
          <p:cNvPr id="10" name="Rectangle 9"/>
          <p:cNvSpPr/>
          <p:nvPr/>
        </p:nvSpPr>
        <p:spPr>
          <a:xfrm>
            <a:off x="517984" y="4482252"/>
            <a:ext cx="4175441" cy="13085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cap="all" dirty="0">
                <a:solidFill>
                  <a:srgbClr val="FFFFFF"/>
                </a:solidFill>
                <a:latin typeface="+mj-lt"/>
                <a:ea typeface="+mj-ea"/>
                <a:cs typeface="+mj-cs"/>
              </a:rPr>
              <a:t>What is the impact?</a:t>
            </a:r>
          </a:p>
        </p:txBody>
      </p:sp>
      <p:sp>
        <p:nvSpPr>
          <p:cNvPr id="11" name="Rectangle 10"/>
          <p:cNvSpPr/>
          <p:nvPr/>
        </p:nvSpPr>
        <p:spPr>
          <a:xfrm>
            <a:off x="5329941" y="2149311"/>
            <a:ext cx="6361785" cy="2182087"/>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en-US" dirty="0"/>
              <a:t>Needs of employers differ greatly, making it difficult for labor suppliers to accommodate demand or secure talent pipelines</a:t>
            </a:r>
          </a:p>
          <a:p>
            <a:pPr marL="285750" indent="-285750">
              <a:buFont typeface="Arial"/>
              <a:buChar char="•"/>
            </a:pPr>
            <a:r>
              <a:rPr lang="en-US" dirty="0"/>
              <a:t>Strong opportunities outside Marin attracting middle/high skill residents and making it difficult to import labor</a:t>
            </a:r>
          </a:p>
          <a:p>
            <a:pPr marL="285750" indent="-285750">
              <a:buFont typeface="Arial"/>
              <a:buChar char="•"/>
            </a:pPr>
            <a:r>
              <a:rPr lang="en-US" dirty="0"/>
              <a:t>Lack of awareness about career tracks that do not require 4-year university degrees (trades, manufacturing &amp; professional services)</a:t>
            </a:r>
          </a:p>
          <a:p>
            <a:pPr marL="285750" indent="-285750">
              <a:buFont typeface="Arial"/>
              <a:buChar char="•"/>
            </a:pPr>
            <a:endParaRPr lang="en-US" dirty="0"/>
          </a:p>
        </p:txBody>
      </p:sp>
      <p:sp>
        <p:nvSpPr>
          <p:cNvPr id="12" name="Rectangle 11"/>
          <p:cNvSpPr/>
          <p:nvPr/>
        </p:nvSpPr>
        <p:spPr>
          <a:xfrm>
            <a:off x="5329941" y="4482252"/>
            <a:ext cx="6445959" cy="2102223"/>
          </a:xfrm>
          <a:prstGeom prst="rect">
            <a:avLst/>
          </a:prstGeom>
          <a:solidFill>
            <a:schemeClr val="accent5">
              <a:lumMod val="75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en-US" dirty="0"/>
              <a:t>Employers increasingly source labor outside the County</a:t>
            </a:r>
          </a:p>
          <a:p>
            <a:pPr marL="285750" indent="-285750">
              <a:buFont typeface="Arial"/>
              <a:buChar char="•"/>
            </a:pPr>
            <a:r>
              <a:rPr lang="en-US" dirty="0"/>
              <a:t>Managers and business owners are allocating more time to recruitment then to other core business functions</a:t>
            </a:r>
          </a:p>
          <a:p>
            <a:pPr marL="285750" indent="-285750">
              <a:buFont typeface="Arial"/>
              <a:buChar char="•"/>
            </a:pPr>
            <a:r>
              <a:rPr lang="en-US" dirty="0"/>
              <a:t>Growth constrained by talent</a:t>
            </a:r>
          </a:p>
        </p:txBody>
      </p:sp>
    </p:spTree>
    <p:extLst>
      <p:ext uri="{BB962C8B-B14F-4D97-AF65-F5344CB8AC3E}">
        <p14:creationId xmlns:p14="http://schemas.microsoft.com/office/powerpoint/2010/main" val="2190526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0841D1-2A76-4F07-98F3-8E42AA491C61}"/>
              </a:ext>
            </a:extLst>
          </p:cNvPr>
          <p:cNvSpPr>
            <a:spLocks noGrp="1"/>
          </p:cNvSpPr>
          <p:nvPr>
            <p:ph type="title"/>
          </p:nvPr>
        </p:nvSpPr>
        <p:spPr>
          <a:xfrm>
            <a:off x="959157" y="1113764"/>
            <a:ext cx="3269749" cy="4624327"/>
          </a:xfrm>
        </p:spPr>
        <p:txBody>
          <a:bodyPr anchor="ctr">
            <a:noAutofit/>
          </a:bodyPr>
          <a:lstStyle/>
          <a:p>
            <a:r>
              <a:rPr lang="en-US" dirty="0">
                <a:solidFill>
                  <a:srgbClr val="FFFFFF"/>
                </a:solidFill>
              </a:rPr>
              <a:t>transportation infrastructure does not accommodate employer's reliance on staff from outside the County</a:t>
            </a:r>
          </a:p>
        </p:txBody>
      </p:sp>
      <p:sp>
        <p:nvSpPr>
          <p:cNvPr id="7" name="TextBox 6"/>
          <p:cNvSpPr txBox="1"/>
          <p:nvPr/>
        </p:nvSpPr>
        <p:spPr>
          <a:xfrm>
            <a:off x="5169647" y="788995"/>
            <a:ext cx="6356110" cy="646331"/>
          </a:xfrm>
          <a:prstGeom prst="rect">
            <a:avLst/>
          </a:prstGeom>
          <a:solidFill>
            <a:schemeClr val="bg1"/>
          </a:solidFill>
        </p:spPr>
        <p:txBody>
          <a:bodyPr wrap="square" rtlCol="0">
            <a:spAutoFit/>
          </a:bodyPr>
          <a:lstStyle/>
          <a:p>
            <a:r>
              <a:rPr lang="en-US" b="1" dirty="0"/>
              <a:t>Survey Question:    Are your employees able to access the work site by public transportation?</a:t>
            </a:r>
          </a:p>
        </p:txBody>
      </p:sp>
      <p:sp>
        <p:nvSpPr>
          <p:cNvPr id="4" name="TextBox 3"/>
          <p:cNvSpPr txBox="1"/>
          <p:nvPr/>
        </p:nvSpPr>
        <p:spPr>
          <a:xfrm>
            <a:off x="5154706" y="5528235"/>
            <a:ext cx="6260353" cy="369332"/>
          </a:xfrm>
          <a:prstGeom prst="rect">
            <a:avLst/>
          </a:prstGeom>
          <a:solidFill>
            <a:schemeClr val="bg1"/>
          </a:solidFill>
        </p:spPr>
        <p:txBody>
          <a:bodyPr wrap="square" rtlCol="0">
            <a:spAutoFit/>
          </a:bodyPr>
          <a:lstStyle/>
          <a:p>
            <a:endParaRPr lang="en-US" dirty="0"/>
          </a:p>
        </p:txBody>
      </p:sp>
      <p:graphicFrame>
        <p:nvGraphicFramePr>
          <p:cNvPr id="11" name="Content Placeholder 10">
            <a:extLst>
              <a:ext uri="{FF2B5EF4-FFF2-40B4-BE49-F238E27FC236}">
                <a16:creationId xmlns:a16="http://schemas.microsoft.com/office/drawing/2014/main" id="{A7F56F0A-D3AC-4FBA-9F8E-CC0BD687E017}"/>
              </a:ext>
            </a:extLst>
          </p:cNvPr>
          <p:cNvGraphicFramePr>
            <a:graphicFrameLocks noGrp="1"/>
          </p:cNvGraphicFramePr>
          <p:nvPr>
            <p:ph idx="1"/>
            <p:extLst>
              <p:ext uri="{D42A27DB-BD31-4B8C-83A1-F6EECF244321}">
                <p14:modId xmlns:p14="http://schemas.microsoft.com/office/powerpoint/2010/main" val="2856420516"/>
              </p:ext>
            </p:extLst>
          </p:nvPr>
        </p:nvGraphicFramePr>
        <p:xfrm>
          <a:off x="4580104" y="1784699"/>
          <a:ext cx="6945653" cy="44241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82112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Causes and impacts:  Transportation/Mobility</a:t>
            </a:r>
          </a:p>
        </p:txBody>
      </p:sp>
      <p:sp>
        <p:nvSpPr>
          <p:cNvPr id="7" name="Rectangle 6"/>
          <p:cNvSpPr/>
          <p:nvPr/>
        </p:nvSpPr>
        <p:spPr>
          <a:xfrm>
            <a:off x="500274" y="2232274"/>
            <a:ext cx="4175441" cy="13085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cap="all" dirty="0">
                <a:solidFill>
                  <a:srgbClr val="FFFFFF"/>
                </a:solidFill>
                <a:latin typeface="+mj-lt"/>
                <a:ea typeface="+mj-ea"/>
                <a:cs typeface="+mj-cs"/>
              </a:rPr>
              <a:t>Why does this occur?</a:t>
            </a:r>
          </a:p>
        </p:txBody>
      </p:sp>
      <p:sp>
        <p:nvSpPr>
          <p:cNvPr id="10" name="Rectangle 9"/>
          <p:cNvSpPr/>
          <p:nvPr/>
        </p:nvSpPr>
        <p:spPr>
          <a:xfrm>
            <a:off x="517984" y="4496954"/>
            <a:ext cx="4175441" cy="13085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cap="all" dirty="0">
                <a:solidFill>
                  <a:srgbClr val="FFFFFF"/>
                </a:solidFill>
                <a:latin typeface="+mj-lt"/>
                <a:ea typeface="+mj-ea"/>
                <a:cs typeface="+mj-cs"/>
              </a:rPr>
              <a:t>What is the impact?</a:t>
            </a:r>
          </a:p>
        </p:txBody>
      </p:sp>
      <p:sp>
        <p:nvSpPr>
          <p:cNvPr id="11" name="Rectangle 10"/>
          <p:cNvSpPr/>
          <p:nvPr/>
        </p:nvSpPr>
        <p:spPr>
          <a:xfrm>
            <a:off x="5387665" y="2229176"/>
            <a:ext cx="6368991" cy="1996595"/>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endParaRPr lang="en-US" sz="2000" dirty="0"/>
          </a:p>
          <a:p>
            <a:pPr marL="285750" indent="-285750">
              <a:buFont typeface="Arial"/>
              <a:buChar char="•"/>
            </a:pPr>
            <a:r>
              <a:rPr lang="en-US" sz="2000" dirty="0"/>
              <a:t>Dependence on one primary transportation corridor</a:t>
            </a:r>
          </a:p>
          <a:p>
            <a:pPr marL="285750" indent="-285750">
              <a:buFont typeface="Arial"/>
              <a:buChar char="•"/>
            </a:pPr>
            <a:r>
              <a:rPr lang="en-US" sz="2000" dirty="0"/>
              <a:t>Small job growth creates big congestion</a:t>
            </a:r>
          </a:p>
          <a:p>
            <a:pPr marL="285750" indent="-285750">
              <a:buFont typeface="Arial"/>
              <a:buChar char="•"/>
            </a:pPr>
            <a:r>
              <a:rPr lang="en-US" sz="2000" dirty="0"/>
              <a:t>Limited last-mile connectivity prohibits greater use of public transport</a:t>
            </a:r>
          </a:p>
          <a:p>
            <a:pPr marL="285750" indent="-285750">
              <a:buFont typeface="Arial"/>
              <a:buChar char="•"/>
            </a:pPr>
            <a:endParaRPr lang="en-US" sz="2000" dirty="0"/>
          </a:p>
          <a:p>
            <a:pPr marL="285750" indent="-285750">
              <a:buFont typeface="Arial"/>
              <a:buChar char="•"/>
            </a:pPr>
            <a:endParaRPr lang="en-US" sz="2000" dirty="0"/>
          </a:p>
        </p:txBody>
      </p:sp>
      <p:sp>
        <p:nvSpPr>
          <p:cNvPr id="12" name="Rectangle 11"/>
          <p:cNvSpPr/>
          <p:nvPr/>
        </p:nvSpPr>
        <p:spPr>
          <a:xfrm>
            <a:off x="5387666" y="4459904"/>
            <a:ext cx="6368991" cy="2102223"/>
          </a:xfrm>
          <a:prstGeom prst="rect">
            <a:avLst/>
          </a:prstGeom>
          <a:solidFill>
            <a:schemeClr val="accent5">
              <a:lumMod val="75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en-US" sz="2000" dirty="0"/>
              <a:t>Risk of business flight to more accessible workforce</a:t>
            </a:r>
          </a:p>
          <a:p>
            <a:pPr marL="285750" indent="-285750">
              <a:buFont typeface="Arial"/>
              <a:buChar char="•"/>
            </a:pPr>
            <a:r>
              <a:rPr lang="en-US" sz="2000" dirty="0"/>
              <a:t>Businesses are losing employees</a:t>
            </a:r>
          </a:p>
          <a:p>
            <a:pPr marL="285750" indent="-285750">
              <a:buFont typeface="Arial"/>
              <a:buChar char="•"/>
            </a:pPr>
            <a:r>
              <a:rPr lang="en-US" sz="2000" dirty="0"/>
              <a:t>Retail and foodservice outlets experience fewer visitors</a:t>
            </a:r>
          </a:p>
        </p:txBody>
      </p:sp>
    </p:spTree>
    <p:extLst>
      <p:ext uri="{BB962C8B-B14F-4D97-AF65-F5344CB8AC3E}">
        <p14:creationId xmlns:p14="http://schemas.microsoft.com/office/powerpoint/2010/main" val="477252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0841D1-2A76-4F07-98F3-8E42AA491C61}"/>
              </a:ext>
            </a:extLst>
          </p:cNvPr>
          <p:cNvSpPr>
            <a:spLocks noGrp="1"/>
          </p:cNvSpPr>
          <p:nvPr>
            <p:ph type="title"/>
          </p:nvPr>
        </p:nvSpPr>
        <p:spPr>
          <a:xfrm>
            <a:off x="836706" y="1113764"/>
            <a:ext cx="3526117" cy="5041947"/>
          </a:xfrm>
        </p:spPr>
        <p:txBody>
          <a:bodyPr anchor="ctr">
            <a:noAutofit/>
          </a:bodyPr>
          <a:lstStyle/>
          <a:p>
            <a:r>
              <a:rPr lang="en-US" sz="3200" dirty="0">
                <a:solidFill>
                  <a:srgbClr val="FFFFFF"/>
                </a:solidFill>
              </a:rPr>
              <a:t>Businesses are struggling to manage regulatory requirements </a:t>
            </a:r>
          </a:p>
        </p:txBody>
      </p:sp>
      <p:sp>
        <p:nvSpPr>
          <p:cNvPr id="7" name="TextBox 6"/>
          <p:cNvSpPr txBox="1"/>
          <p:nvPr/>
        </p:nvSpPr>
        <p:spPr>
          <a:xfrm>
            <a:off x="5169647" y="788995"/>
            <a:ext cx="6356110" cy="646331"/>
          </a:xfrm>
          <a:prstGeom prst="rect">
            <a:avLst/>
          </a:prstGeom>
          <a:solidFill>
            <a:schemeClr val="bg1"/>
          </a:solidFill>
        </p:spPr>
        <p:txBody>
          <a:bodyPr wrap="square" rtlCol="0">
            <a:spAutoFit/>
          </a:bodyPr>
          <a:lstStyle/>
          <a:p>
            <a:r>
              <a:rPr lang="en-US" b="1" dirty="0"/>
              <a:t>Survey Question:    Which regulations were adversely affecting businesses?</a:t>
            </a:r>
          </a:p>
        </p:txBody>
      </p:sp>
      <p:sp>
        <p:nvSpPr>
          <p:cNvPr id="4" name="TextBox 3"/>
          <p:cNvSpPr txBox="1"/>
          <p:nvPr/>
        </p:nvSpPr>
        <p:spPr>
          <a:xfrm>
            <a:off x="5154706" y="5528235"/>
            <a:ext cx="6260353" cy="369332"/>
          </a:xfrm>
          <a:prstGeom prst="rect">
            <a:avLst/>
          </a:prstGeom>
          <a:solidFill>
            <a:schemeClr val="bg1"/>
          </a:solidFill>
        </p:spPr>
        <p:txBody>
          <a:bodyPr wrap="square" rtlCol="0">
            <a:spAutoFit/>
          </a:bodyPr>
          <a:lstStyle/>
          <a:p>
            <a:endParaRPr lang="en-US" dirty="0"/>
          </a:p>
        </p:txBody>
      </p:sp>
      <p:graphicFrame>
        <p:nvGraphicFramePr>
          <p:cNvPr id="11" name="Content Placeholder 5">
            <a:extLst>
              <a:ext uri="{FF2B5EF4-FFF2-40B4-BE49-F238E27FC236}">
                <a16:creationId xmlns:a16="http://schemas.microsoft.com/office/drawing/2014/main" id="{95ABD65E-3398-4B9F-8158-896ECD43D98A}"/>
              </a:ext>
            </a:extLst>
          </p:cNvPr>
          <p:cNvGraphicFramePr>
            <a:graphicFrameLocks/>
          </p:cNvGraphicFramePr>
          <p:nvPr>
            <p:extLst>
              <p:ext uri="{D42A27DB-BD31-4B8C-83A1-F6EECF244321}">
                <p14:modId xmlns:p14="http://schemas.microsoft.com/office/powerpoint/2010/main" val="2547267678"/>
              </p:ext>
            </p:extLst>
          </p:nvPr>
        </p:nvGraphicFramePr>
        <p:xfrm>
          <a:off x="5302724" y="1602974"/>
          <a:ext cx="6107113" cy="46243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8108838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7262</TotalTime>
  <Words>1748</Words>
  <Application>Microsoft Office PowerPoint</Application>
  <PresentationFormat>Widescreen</PresentationFormat>
  <Paragraphs>180</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Gill Sans MT</vt:lpstr>
      <vt:lpstr>Wingdings 2</vt:lpstr>
      <vt:lpstr>Dividend</vt:lpstr>
      <vt:lpstr> </vt:lpstr>
      <vt:lpstr>Data collection results</vt:lpstr>
      <vt:lpstr>Traditional business functions intensified by regional economy</vt:lpstr>
      <vt:lpstr>Analyzing results:  key regional competitiveness areas</vt:lpstr>
      <vt:lpstr>Hiring is the greatest challenge &amp; constraint to growth</vt:lpstr>
      <vt:lpstr>Causes and impacts:  Workforce</vt:lpstr>
      <vt:lpstr>transportation infrastructure does not accommodate employer's reliance on staff from outside the County</vt:lpstr>
      <vt:lpstr>Causes and impacts:  Transportation/Mobility</vt:lpstr>
      <vt:lpstr>Businesses are struggling to manage regulatory requirements </vt:lpstr>
      <vt:lpstr>Causes and impacts:  Regulatory Environment</vt:lpstr>
      <vt:lpstr>Current product mix accommodates narrow range of businesses</vt:lpstr>
      <vt:lpstr>Causes and impacts:  Built Environment/Infrastructure</vt:lpstr>
      <vt:lpstr>The business ecosystem serves micro and small firms with a narrow range of inputs  services </vt:lpstr>
      <vt:lpstr>Causes and impacts:  Business ecosystem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Mike Blakeley</dc:creator>
  <cp:lastModifiedBy>Mike Blakeley</cp:lastModifiedBy>
  <cp:revision>58</cp:revision>
  <cp:lastPrinted>2020-01-28T18:07:22Z</cp:lastPrinted>
  <dcterms:created xsi:type="dcterms:W3CDTF">2020-01-22T18:48:24Z</dcterms:created>
  <dcterms:modified xsi:type="dcterms:W3CDTF">2020-01-28T18:32:25Z</dcterms:modified>
</cp:coreProperties>
</file>